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72" r:id="rId1"/>
  </p:sldMasterIdLst>
  <p:notesMasterIdLst>
    <p:notesMasterId r:id="rId50"/>
  </p:notesMasterIdLst>
  <p:sldIdLst>
    <p:sldId id="403" r:id="rId2"/>
    <p:sldId id="1775" r:id="rId3"/>
    <p:sldId id="1866" r:id="rId4"/>
    <p:sldId id="1867" r:id="rId5"/>
    <p:sldId id="1869" r:id="rId6"/>
    <p:sldId id="1870" r:id="rId7"/>
    <p:sldId id="1871" r:id="rId8"/>
    <p:sldId id="1789" r:id="rId9"/>
    <p:sldId id="1790" r:id="rId10"/>
    <p:sldId id="1877" r:id="rId11"/>
    <p:sldId id="1791" r:id="rId12"/>
    <p:sldId id="1792" r:id="rId13"/>
    <p:sldId id="1794" r:id="rId14"/>
    <p:sldId id="1878" r:id="rId15"/>
    <p:sldId id="1803" r:id="rId16"/>
    <p:sldId id="1879" r:id="rId17"/>
    <p:sldId id="1799" r:id="rId18"/>
    <p:sldId id="1800" r:id="rId19"/>
    <p:sldId id="1876" r:id="rId20"/>
    <p:sldId id="1801" r:id="rId21"/>
    <p:sldId id="1802" r:id="rId22"/>
    <p:sldId id="1881" r:id="rId23"/>
    <p:sldId id="1810" r:id="rId24"/>
    <p:sldId id="1883" r:id="rId25"/>
    <p:sldId id="1815" r:id="rId26"/>
    <p:sldId id="1816" r:id="rId27"/>
    <p:sldId id="1897" r:id="rId28"/>
    <p:sldId id="1896" r:id="rId29"/>
    <p:sldId id="1884" r:id="rId30"/>
    <p:sldId id="1846" r:id="rId31"/>
    <p:sldId id="1835" r:id="rId32"/>
    <p:sldId id="1834" r:id="rId33"/>
    <p:sldId id="1833" r:id="rId34"/>
    <p:sldId id="1826" r:id="rId35"/>
    <p:sldId id="1839" r:id="rId36"/>
    <p:sldId id="1885" r:id="rId37"/>
    <p:sldId id="1841" r:id="rId38"/>
    <p:sldId id="1840" r:id="rId39"/>
    <p:sldId id="1829" r:id="rId40"/>
    <p:sldId id="1847" r:id="rId41"/>
    <p:sldId id="1824" r:id="rId42"/>
    <p:sldId id="1895" r:id="rId43"/>
    <p:sldId id="1702" r:id="rId44"/>
    <p:sldId id="1703" r:id="rId45"/>
    <p:sldId id="1807" r:id="rId46"/>
    <p:sldId id="1913" r:id="rId47"/>
    <p:sldId id="1900" r:id="rId48"/>
    <p:sldId id="1910"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000"/>
    <a:srgbClr val="FF0000"/>
    <a:srgbClr val="D5FFEE"/>
    <a:srgbClr val="0066FF"/>
    <a:srgbClr val="C00000"/>
    <a:srgbClr val="FFFFFF"/>
    <a:srgbClr val="000000"/>
    <a:srgbClr val="FFE996"/>
    <a:srgbClr val="9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668" autoAdjust="0"/>
  </p:normalViewPr>
  <p:slideViewPr>
    <p:cSldViewPr snapToGrid="0">
      <p:cViewPr varScale="1">
        <p:scale>
          <a:sx n="138" d="100"/>
          <a:sy n="138" d="100"/>
        </p:scale>
        <p:origin x="194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r>
              <a:rPr lang="en-US" sz="1600" dirty="0"/>
              <a:t>YOLOv5 Example</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DATA</c:v>
                </c:pt>
              </c:strCache>
            </c:strRef>
          </c:tx>
          <c:dPt>
            <c:idx val="0"/>
            <c:bubble3D val="0"/>
            <c: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C5F-4C44-AF2C-EC55BE0F7D96}"/>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C5F-4C44-AF2C-EC55BE0F7D96}"/>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C5F-4C44-AF2C-EC55BE0F7D96}"/>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9C5F-4C44-AF2C-EC55BE0F7D96}"/>
              </c:ext>
            </c:extLst>
          </c:dPt>
          <c:dLbls>
            <c:dLbl>
              <c:idx val="1"/>
              <c:layout>
                <c:manualLayout>
                  <c:x val="5.4851254368399119E-4"/>
                  <c:y val="0.11141571784441356"/>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9C5F-4C44-AF2C-EC55BE0F7D96}"/>
                </c:ext>
              </c:extLst>
            </c:dLbl>
            <c:dLbl>
              <c:idx val="2"/>
              <c:layout>
                <c:manualLayout>
                  <c:x val="1.1244507145522725E-2"/>
                  <c:y val="3.8219306868356728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9C5F-4C44-AF2C-EC55BE0F7D96}"/>
                </c:ext>
              </c:extLst>
            </c:dLbl>
            <c:dLbl>
              <c:idx val="3"/>
              <c:layout>
                <c:manualLayout>
                  <c:x val="3.0581868090113186E-2"/>
                  <c:y val="0.13932402156419993"/>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7-9C5F-4C44-AF2C-EC55BE0F7D96}"/>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Sheet1!$A$2:$A$5</c:f>
              <c:strCache>
                <c:ptCount val="4"/>
                <c:pt idx="0">
                  <c:v>CONV</c:v>
                </c:pt>
                <c:pt idx="1">
                  <c:v>ADDER</c:v>
                </c:pt>
                <c:pt idx="2">
                  <c:v>UPSAMPLING</c:v>
                </c:pt>
                <c:pt idx="3">
                  <c:v>MAXPOOLING</c:v>
                </c:pt>
              </c:strCache>
            </c:strRef>
          </c:cat>
          <c:val>
            <c:numRef>
              <c:f>Sheet1!$B$2:$B$5</c:f>
              <c:numCache>
                <c:formatCode>General</c:formatCode>
                <c:ptCount val="4"/>
                <c:pt idx="0">
                  <c:v>94.481300000000005</c:v>
                </c:pt>
                <c:pt idx="1">
                  <c:v>3.7572999999999999</c:v>
                </c:pt>
                <c:pt idx="2">
                  <c:v>1.409</c:v>
                </c:pt>
                <c:pt idx="3">
                  <c:v>0.3523</c:v>
                </c:pt>
              </c:numCache>
            </c:numRef>
          </c:val>
          <c:extLst>
            <c:ext xmlns:c16="http://schemas.microsoft.com/office/drawing/2014/chart" uri="{C3380CC4-5D6E-409C-BE32-E72D297353CC}">
              <c16:uniqueId val="{00000008-9C5F-4C44-AF2C-EC55BE0F7D9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689527-5979-4D03-BE64-5FE33D428F70}" type="doc">
      <dgm:prSet loTypeId="urn:microsoft.com/office/officeart/2005/8/layout/chevron2" loCatId="list" qsTypeId="urn:microsoft.com/office/officeart/2005/8/quickstyle/3d2" qsCatId="3D" csTypeId="urn:microsoft.com/office/officeart/2005/8/colors/accent0_3" csCatId="mainScheme" phldr="1"/>
      <dgm:spPr/>
      <dgm:t>
        <a:bodyPr/>
        <a:lstStyle/>
        <a:p>
          <a:endParaRPr lang="en-US"/>
        </a:p>
      </dgm:t>
    </dgm:pt>
    <dgm:pt modelId="{C9F088D4-FA17-4324-BAED-A30F05311015}">
      <dgm:prSet phldrT="[Text]"/>
      <dgm:spPr/>
      <dgm:t>
        <a:bodyPr/>
        <a:lstStyle/>
        <a:p>
          <a:r>
            <a:rPr lang="en-US" dirty="0"/>
            <a:t>1</a:t>
          </a:r>
        </a:p>
      </dgm:t>
    </dgm:pt>
    <dgm:pt modelId="{71A6ADFB-2FC4-4D14-82EC-06D97B32D3B5}" type="parTrans" cxnId="{8B284513-9B3C-479E-B267-53BD2FF1EBED}">
      <dgm:prSet/>
      <dgm:spPr/>
      <dgm:t>
        <a:bodyPr/>
        <a:lstStyle/>
        <a:p>
          <a:endParaRPr lang="en-US"/>
        </a:p>
      </dgm:t>
    </dgm:pt>
    <dgm:pt modelId="{D68BF833-C4E8-4E8A-A254-E98FFE77E4E5}" type="sibTrans" cxnId="{8B284513-9B3C-479E-B267-53BD2FF1EBED}">
      <dgm:prSet/>
      <dgm:spPr/>
      <dgm:t>
        <a:bodyPr/>
        <a:lstStyle/>
        <a:p>
          <a:endParaRPr lang="en-US"/>
        </a:p>
      </dgm:t>
    </dgm:pt>
    <dgm:pt modelId="{CB9CEA31-863F-4270-B5CC-BBF86869C089}">
      <dgm:prSet phldrT="[Text]"/>
      <dgm:spPr/>
      <dgm:t>
        <a:bodyPr/>
        <a:lstStyle/>
        <a:p>
          <a:r>
            <a:rPr lang="en-US" dirty="0"/>
            <a:t>5</a:t>
          </a:r>
        </a:p>
      </dgm:t>
    </dgm:pt>
    <dgm:pt modelId="{EC3A3325-520A-4629-9F1D-A91498248997}" type="parTrans" cxnId="{363E9730-2764-4229-83A9-01334363A7B2}">
      <dgm:prSet/>
      <dgm:spPr/>
      <dgm:t>
        <a:bodyPr/>
        <a:lstStyle/>
        <a:p>
          <a:endParaRPr lang="en-US"/>
        </a:p>
      </dgm:t>
    </dgm:pt>
    <dgm:pt modelId="{C09733C2-7ED6-4B45-8B70-15D8E41DA9E7}" type="sibTrans" cxnId="{363E9730-2764-4229-83A9-01334363A7B2}">
      <dgm:prSet/>
      <dgm:spPr/>
      <dgm:t>
        <a:bodyPr/>
        <a:lstStyle/>
        <a:p>
          <a:endParaRPr lang="en-US"/>
        </a:p>
      </dgm:t>
    </dgm:pt>
    <dgm:pt modelId="{EC785EE6-8A04-4DC0-B08E-E982FFD7B2DF}">
      <dgm:prSet phldrT="[Text]" custT="1"/>
      <dgm:spPr>
        <a:solidFill>
          <a:schemeClr val="accent1">
            <a:lumMod val="20000"/>
            <a:lumOff val="80000"/>
            <a:alpha val="90000"/>
          </a:schemeClr>
        </a:solidFill>
      </dgm:spPr>
      <dgm:t>
        <a:bodyPr/>
        <a:lstStyle/>
        <a:p>
          <a:r>
            <a:rPr lang="en-US" sz="1300" dirty="0"/>
            <a:t>Publications</a:t>
          </a:r>
        </a:p>
      </dgm:t>
    </dgm:pt>
    <dgm:pt modelId="{6BD4C788-51A0-47C0-BD17-C942E7272F2F}" type="parTrans" cxnId="{C7D45C2F-F7B6-46FF-8499-59601D62AC40}">
      <dgm:prSet/>
      <dgm:spPr/>
      <dgm:t>
        <a:bodyPr/>
        <a:lstStyle/>
        <a:p>
          <a:endParaRPr lang="en-US"/>
        </a:p>
      </dgm:t>
    </dgm:pt>
    <dgm:pt modelId="{C5F66A9D-C672-47ED-86C4-83ABED1CED51}" type="sibTrans" cxnId="{C7D45C2F-F7B6-46FF-8499-59601D62AC40}">
      <dgm:prSet/>
      <dgm:spPr/>
      <dgm:t>
        <a:bodyPr/>
        <a:lstStyle/>
        <a:p>
          <a:endParaRPr lang="en-US"/>
        </a:p>
      </dgm:t>
    </dgm:pt>
    <dgm:pt modelId="{01463167-8D31-4DD9-A417-6DF0D9453EA0}">
      <dgm:prSet phldrT="[Text]"/>
      <dgm:spPr/>
      <dgm:t>
        <a:bodyPr/>
        <a:lstStyle/>
        <a:p>
          <a:r>
            <a:rPr lang="en-US" dirty="0"/>
            <a:t>6</a:t>
          </a:r>
        </a:p>
      </dgm:t>
    </dgm:pt>
    <dgm:pt modelId="{3BF508BD-A7E2-46F7-BECE-971504ACF48C}" type="parTrans" cxnId="{D759053B-0258-47AB-9CAF-DF1E2DEAD2D4}">
      <dgm:prSet/>
      <dgm:spPr/>
      <dgm:t>
        <a:bodyPr/>
        <a:lstStyle/>
        <a:p>
          <a:endParaRPr lang="en-US"/>
        </a:p>
      </dgm:t>
    </dgm:pt>
    <dgm:pt modelId="{2BD55891-9A0D-4075-8F61-5B9B1481F9C5}" type="sibTrans" cxnId="{D759053B-0258-47AB-9CAF-DF1E2DEAD2D4}">
      <dgm:prSet/>
      <dgm:spPr/>
      <dgm:t>
        <a:bodyPr/>
        <a:lstStyle/>
        <a:p>
          <a:endParaRPr lang="en-US"/>
        </a:p>
      </dgm:t>
    </dgm:pt>
    <dgm:pt modelId="{3F15AA0A-52A1-4B1A-8B63-B42AEBEFC40D}">
      <dgm:prSet custT="1"/>
      <dgm:spPr>
        <a:solidFill>
          <a:schemeClr val="accent1">
            <a:lumMod val="20000"/>
            <a:lumOff val="80000"/>
            <a:alpha val="90000"/>
          </a:schemeClr>
        </a:solidFill>
      </dgm:spPr>
      <dgm:t>
        <a:bodyPr/>
        <a:lstStyle/>
        <a:p>
          <a:r>
            <a:rPr lang="en-US" sz="1300" dirty="0">
              <a:solidFill>
                <a:schemeClr val="tx1"/>
              </a:solidFill>
            </a:rPr>
            <a:t>Introduction and Related Work</a:t>
          </a:r>
        </a:p>
      </dgm:t>
    </dgm:pt>
    <dgm:pt modelId="{33E0ADC9-51A8-4B6D-A103-CC9054538A90}" type="parTrans" cxnId="{6F8A807F-BE1D-46EA-A6B0-842821B59CD6}">
      <dgm:prSet/>
      <dgm:spPr/>
      <dgm:t>
        <a:bodyPr/>
        <a:lstStyle/>
        <a:p>
          <a:endParaRPr lang="en-US"/>
        </a:p>
      </dgm:t>
    </dgm:pt>
    <dgm:pt modelId="{B7F1CA71-104F-472C-97EB-489973118D01}" type="sibTrans" cxnId="{6F8A807F-BE1D-46EA-A6B0-842821B59CD6}">
      <dgm:prSet/>
      <dgm:spPr/>
      <dgm:t>
        <a:bodyPr/>
        <a:lstStyle/>
        <a:p>
          <a:endParaRPr lang="en-US"/>
        </a:p>
      </dgm:t>
    </dgm:pt>
    <dgm:pt modelId="{08BE4351-1FE0-41D2-AFD4-98FBD9DE2600}">
      <dgm:prSet custT="1"/>
      <dgm:spPr>
        <a:solidFill>
          <a:schemeClr val="accent1">
            <a:lumMod val="20000"/>
            <a:lumOff val="80000"/>
            <a:alpha val="90000"/>
          </a:schemeClr>
        </a:solidFill>
      </dgm:spPr>
      <dgm:t>
        <a:bodyPr/>
        <a:lstStyle/>
        <a:p>
          <a:r>
            <a:rPr lang="en-US" sz="1300" dirty="0"/>
            <a:t>Questions and Answers</a:t>
          </a:r>
        </a:p>
      </dgm:t>
    </dgm:pt>
    <dgm:pt modelId="{791626E4-ABC5-454E-B55A-10B91A3E991A}" type="parTrans" cxnId="{4B107B14-D28D-4234-9E10-76D6644B7E69}">
      <dgm:prSet/>
      <dgm:spPr/>
      <dgm:t>
        <a:bodyPr/>
        <a:lstStyle/>
        <a:p>
          <a:endParaRPr lang="en-US"/>
        </a:p>
      </dgm:t>
    </dgm:pt>
    <dgm:pt modelId="{A2C8D521-E7D0-4DCA-BA2F-F09BCF1099E1}" type="sibTrans" cxnId="{4B107B14-D28D-4234-9E10-76D6644B7E69}">
      <dgm:prSet/>
      <dgm:spPr/>
      <dgm:t>
        <a:bodyPr/>
        <a:lstStyle/>
        <a:p>
          <a:endParaRPr lang="en-US"/>
        </a:p>
      </dgm:t>
    </dgm:pt>
    <dgm:pt modelId="{84B4D96A-9CDA-4841-89A3-6FDF28109E18}">
      <dgm:prSet phldrT="[Text]"/>
      <dgm:spPr/>
      <dgm:t>
        <a:bodyPr/>
        <a:lstStyle/>
        <a:p>
          <a:r>
            <a:rPr lang="en-US" dirty="0"/>
            <a:t>2</a:t>
          </a:r>
        </a:p>
      </dgm:t>
    </dgm:pt>
    <dgm:pt modelId="{085B0828-0B35-41A4-A6AB-8E18204DD626}" type="parTrans" cxnId="{49E779D5-0167-4E25-930F-53F0D7BD1B8E}">
      <dgm:prSet/>
      <dgm:spPr/>
      <dgm:t>
        <a:bodyPr/>
        <a:lstStyle/>
        <a:p>
          <a:endParaRPr lang="en-US"/>
        </a:p>
      </dgm:t>
    </dgm:pt>
    <dgm:pt modelId="{B20D28CA-5574-4756-8DB0-4BC003D66FD0}" type="sibTrans" cxnId="{49E779D5-0167-4E25-930F-53F0D7BD1B8E}">
      <dgm:prSet/>
      <dgm:spPr/>
      <dgm:t>
        <a:bodyPr/>
        <a:lstStyle/>
        <a:p>
          <a:endParaRPr lang="en-US"/>
        </a:p>
      </dgm:t>
    </dgm:pt>
    <dgm:pt modelId="{540D40DF-AE0C-4071-9E7C-0B097EFCBE36}">
      <dgm:prSet phldrT="[Text]" custT="1"/>
      <dgm:spPr>
        <a:solidFill>
          <a:schemeClr val="accent1">
            <a:lumMod val="20000"/>
            <a:lumOff val="80000"/>
            <a:alpha val="90000"/>
          </a:schemeClr>
        </a:solidFill>
      </dgm:spPr>
      <dgm:t>
        <a:bodyPr/>
        <a:lstStyle/>
        <a:p>
          <a:r>
            <a:rPr lang="en-US" sz="1300" b="1" cap="none" dirty="0">
              <a:solidFill>
                <a:schemeClr val="tx1"/>
              </a:solidFill>
              <a:latin typeface="Arial" panose="020B0604020202020204" pitchFamily="34" charset="0"/>
              <a:cs typeface="Arial" panose="020B0604020202020204" pitchFamily="34" charset="0"/>
            </a:rPr>
            <a:t>Floating Point Optimization for CNN Training Accelerator </a:t>
          </a:r>
          <a:endParaRPr lang="en-US" sz="1300" b="1" i="0" dirty="0">
            <a:solidFill>
              <a:schemeClr val="tx1"/>
            </a:solidFill>
          </a:endParaRPr>
        </a:p>
      </dgm:t>
    </dgm:pt>
    <dgm:pt modelId="{44B9FED5-6BB4-406C-8E02-3D996B9465DE}" type="parTrans" cxnId="{4589B743-43BB-4E28-9152-590BFE7740E5}">
      <dgm:prSet/>
      <dgm:spPr/>
      <dgm:t>
        <a:bodyPr/>
        <a:lstStyle/>
        <a:p>
          <a:endParaRPr lang="en-US"/>
        </a:p>
      </dgm:t>
    </dgm:pt>
    <dgm:pt modelId="{E626C051-A20E-49C9-990C-3354193AE3B3}" type="sibTrans" cxnId="{4589B743-43BB-4E28-9152-590BFE7740E5}">
      <dgm:prSet/>
      <dgm:spPr/>
      <dgm:t>
        <a:bodyPr/>
        <a:lstStyle/>
        <a:p>
          <a:endParaRPr lang="en-US"/>
        </a:p>
      </dgm:t>
    </dgm:pt>
    <dgm:pt modelId="{8FC81599-04C3-4AAE-BA9A-77B9E791C6D3}">
      <dgm:prSet phldrT="[Text]"/>
      <dgm:spPr/>
      <dgm:t>
        <a:bodyPr/>
        <a:lstStyle/>
        <a:p>
          <a:r>
            <a:rPr lang="en-US" dirty="0"/>
            <a:t>3</a:t>
          </a:r>
        </a:p>
      </dgm:t>
    </dgm:pt>
    <dgm:pt modelId="{BAAB21EC-1296-4BD7-A0B4-D50C00C251B8}" type="parTrans" cxnId="{B506DDB7-F459-4F21-A3D5-61617B83B057}">
      <dgm:prSet/>
      <dgm:spPr/>
      <dgm:t>
        <a:bodyPr/>
        <a:lstStyle/>
        <a:p>
          <a:endParaRPr lang="en-US"/>
        </a:p>
      </dgm:t>
    </dgm:pt>
    <dgm:pt modelId="{F987C0A8-12AB-4DD4-A640-5E38E5008A4D}" type="sibTrans" cxnId="{B506DDB7-F459-4F21-A3D5-61617B83B057}">
      <dgm:prSet/>
      <dgm:spPr/>
      <dgm:t>
        <a:bodyPr/>
        <a:lstStyle/>
        <a:p>
          <a:endParaRPr lang="en-US"/>
        </a:p>
      </dgm:t>
    </dgm:pt>
    <dgm:pt modelId="{B71DB219-3269-40A3-B591-8A6EEC5D4571}">
      <dgm:prSet phldrT="[Text]" custT="1"/>
      <dgm:spPr>
        <a:solidFill>
          <a:schemeClr val="accent1">
            <a:lumMod val="20000"/>
            <a:lumOff val="80000"/>
            <a:alpha val="90000"/>
          </a:schemeClr>
        </a:solidFill>
      </dgm:spPr>
      <dgm:t>
        <a:bodyPr/>
        <a:lstStyle/>
        <a:p>
          <a:r>
            <a:rPr lang="en-US" sz="1300" b="1" cap="none" dirty="0">
              <a:solidFill>
                <a:schemeClr val="tx1"/>
              </a:solidFill>
              <a:latin typeface="Arial" panose="020B0604020202020204" pitchFamily="34" charset="0"/>
              <a:cs typeface="Arial" panose="020B0604020202020204" pitchFamily="34" charset="0"/>
            </a:rPr>
            <a:t>Floating Point Optimization for CNN Inference Accelerator</a:t>
          </a:r>
          <a:endParaRPr lang="en-US" sz="1300" b="1" i="0" dirty="0">
            <a:solidFill>
              <a:schemeClr val="tx1"/>
            </a:solidFill>
          </a:endParaRPr>
        </a:p>
      </dgm:t>
    </dgm:pt>
    <dgm:pt modelId="{3373EB18-6BF9-4DC4-900C-D645C3E788AB}" type="parTrans" cxnId="{1DB53B7E-D565-45F0-9EE7-8D1F75A7F9F7}">
      <dgm:prSet/>
      <dgm:spPr/>
      <dgm:t>
        <a:bodyPr/>
        <a:lstStyle/>
        <a:p>
          <a:endParaRPr lang="en-US"/>
        </a:p>
      </dgm:t>
    </dgm:pt>
    <dgm:pt modelId="{BECB795A-8A99-4A98-BA15-CA2830B61728}" type="sibTrans" cxnId="{1DB53B7E-D565-45F0-9EE7-8D1F75A7F9F7}">
      <dgm:prSet/>
      <dgm:spPr/>
      <dgm:t>
        <a:bodyPr/>
        <a:lstStyle/>
        <a:p>
          <a:endParaRPr lang="en-US"/>
        </a:p>
      </dgm:t>
    </dgm:pt>
    <dgm:pt modelId="{84B90CC1-19F8-4D48-B7E7-BD10C784A87A}">
      <dgm:prSet custT="1"/>
      <dgm:spPr>
        <a:solidFill>
          <a:schemeClr val="accent1">
            <a:lumMod val="20000"/>
            <a:lumOff val="80000"/>
            <a:alpha val="90000"/>
          </a:schemeClr>
        </a:solidFill>
      </dgm:spPr>
      <dgm:t>
        <a:bodyPr/>
        <a:lstStyle/>
        <a:p>
          <a:r>
            <a:rPr lang="en-US" sz="1300" dirty="0"/>
            <a:t>Conclusion and Future Plan</a:t>
          </a:r>
        </a:p>
      </dgm:t>
    </dgm:pt>
    <dgm:pt modelId="{599F40C7-0690-44DA-A5FD-3AD75F5F4F03}" type="sibTrans" cxnId="{AE6C0A01-EDAA-4D6B-8C57-2D71277E14D7}">
      <dgm:prSet/>
      <dgm:spPr/>
      <dgm:t>
        <a:bodyPr/>
        <a:lstStyle/>
        <a:p>
          <a:endParaRPr lang="en-US"/>
        </a:p>
      </dgm:t>
    </dgm:pt>
    <dgm:pt modelId="{4776DC58-41BC-4070-848E-3D3BFA8A277F}" type="parTrans" cxnId="{AE6C0A01-EDAA-4D6B-8C57-2D71277E14D7}">
      <dgm:prSet/>
      <dgm:spPr/>
      <dgm:t>
        <a:bodyPr/>
        <a:lstStyle/>
        <a:p>
          <a:endParaRPr lang="en-US"/>
        </a:p>
      </dgm:t>
    </dgm:pt>
    <dgm:pt modelId="{2BBB3CEB-7D2D-4D75-93E2-E73953522693}">
      <dgm:prSet phldrT="[Text]"/>
      <dgm:spPr/>
      <dgm:t>
        <a:bodyPr/>
        <a:lstStyle/>
        <a:p>
          <a:r>
            <a:rPr lang="en-US" dirty="0"/>
            <a:t>4</a:t>
          </a:r>
        </a:p>
      </dgm:t>
    </dgm:pt>
    <dgm:pt modelId="{E241BDC2-A519-4D3F-8689-04D28681B3E7}" type="sibTrans" cxnId="{727B793F-603D-4C61-B272-6123F573F630}">
      <dgm:prSet/>
      <dgm:spPr/>
      <dgm:t>
        <a:bodyPr/>
        <a:lstStyle/>
        <a:p>
          <a:endParaRPr lang="en-US"/>
        </a:p>
      </dgm:t>
    </dgm:pt>
    <dgm:pt modelId="{0ADB1309-7C07-48E9-9293-030F09891C0F}" type="parTrans" cxnId="{727B793F-603D-4C61-B272-6123F573F630}">
      <dgm:prSet/>
      <dgm:spPr/>
      <dgm:t>
        <a:bodyPr/>
        <a:lstStyle/>
        <a:p>
          <a:endParaRPr lang="en-US"/>
        </a:p>
      </dgm:t>
    </dgm:pt>
    <dgm:pt modelId="{CBAED65E-4FA9-41AB-BE29-5FA9E5E11791}">
      <dgm:prSet phldrT="[Text]" custT="1"/>
      <dgm:spPr>
        <a:solidFill>
          <a:schemeClr val="accent1">
            <a:lumMod val="20000"/>
            <a:lumOff val="80000"/>
            <a:alpha val="90000"/>
          </a:schemeClr>
        </a:solidFill>
      </dgm:spPr>
      <dgm:t>
        <a:bodyPr/>
        <a:lstStyle/>
        <a:p>
          <a:r>
            <a:rPr lang="en-US" sz="1300" b="1" cap="none" dirty="0">
              <a:solidFill>
                <a:schemeClr val="tx1"/>
              </a:solidFill>
              <a:latin typeface="Arial" panose="020B0604020202020204" pitchFamily="34" charset="0"/>
              <a:cs typeface="Arial" panose="020B0604020202020204" pitchFamily="34" charset="0"/>
            </a:rPr>
            <a:t>DREAM: </a:t>
          </a:r>
          <a:r>
            <a:rPr lang="en-US" sz="1300" b="0" cap="none" dirty="0">
              <a:solidFill>
                <a:schemeClr val="tx1"/>
              </a:solidFill>
              <a:latin typeface="Arial" panose="020B0604020202020204" pitchFamily="34" charset="0"/>
              <a:cs typeface="Arial" panose="020B0604020202020204" pitchFamily="34" charset="0"/>
            </a:rPr>
            <a:t>Dynamic (Mantissa) Reduction and Exponent Asymmetric Method </a:t>
          </a:r>
          <a:r>
            <a:rPr lang="en-US" sz="1300" b="0" cap="none" baseline="-25000" dirty="0">
              <a:solidFill>
                <a:srgbClr val="C00000"/>
              </a:solidFill>
              <a:latin typeface="Arial" panose="020B0604020202020204" pitchFamily="34" charset="0"/>
              <a:cs typeface="Arial" panose="020B0604020202020204" pitchFamily="34" charset="0"/>
            </a:rPr>
            <a:t>(Chapter 3) </a:t>
          </a:r>
          <a:endParaRPr lang="en-US" sz="1300" b="0" i="0" baseline="-25000" dirty="0">
            <a:solidFill>
              <a:srgbClr val="C00000"/>
            </a:solidFill>
          </a:endParaRPr>
        </a:p>
      </dgm:t>
    </dgm:pt>
    <dgm:pt modelId="{F04E73AC-00B8-46C8-A11D-20547C65E4DB}" type="parTrans" cxnId="{560A8906-1BFB-4380-81DB-91392BDEF7CF}">
      <dgm:prSet/>
      <dgm:spPr/>
      <dgm:t>
        <a:bodyPr/>
        <a:lstStyle/>
        <a:p>
          <a:endParaRPr lang="en-US"/>
        </a:p>
      </dgm:t>
    </dgm:pt>
    <dgm:pt modelId="{02063891-692B-4834-B414-062F51809A37}" type="sibTrans" cxnId="{560A8906-1BFB-4380-81DB-91392BDEF7CF}">
      <dgm:prSet/>
      <dgm:spPr/>
      <dgm:t>
        <a:bodyPr/>
        <a:lstStyle/>
        <a:p>
          <a:endParaRPr lang="en-US"/>
        </a:p>
      </dgm:t>
    </dgm:pt>
    <dgm:pt modelId="{DDF0942D-4E8E-4E74-8C04-FDCBA29744F5}">
      <dgm:prSet phldrT="[Text]" custT="1"/>
      <dgm:spPr>
        <a:solidFill>
          <a:schemeClr val="accent1">
            <a:lumMod val="20000"/>
            <a:lumOff val="80000"/>
            <a:alpha val="90000"/>
          </a:schemeClr>
        </a:solidFill>
      </dgm:spPr>
      <dgm:t>
        <a:bodyPr/>
        <a:lstStyle/>
        <a:p>
          <a:r>
            <a:rPr lang="en-US" sz="1300" b="1" i="0" dirty="0">
              <a:solidFill>
                <a:schemeClr val="tx1"/>
              </a:solidFill>
            </a:rPr>
            <a:t>GOALE: </a:t>
          </a:r>
          <a:r>
            <a:rPr lang="en-US" sz="1300" b="0" i="0" dirty="0">
              <a:solidFill>
                <a:schemeClr val="tx1"/>
              </a:solidFill>
            </a:rPr>
            <a:t>Genetic (Mantissa) Optimization and Asymmetric Layer-wise Exponent </a:t>
          </a:r>
          <a:r>
            <a:rPr lang="en-US" sz="1300" b="0" cap="none" baseline="-25000" dirty="0">
              <a:solidFill>
                <a:srgbClr val="C00000"/>
              </a:solidFill>
              <a:latin typeface="Arial" panose="020B0604020202020204" pitchFamily="34" charset="0"/>
              <a:cs typeface="Arial" panose="020B0604020202020204" pitchFamily="34" charset="0"/>
            </a:rPr>
            <a:t>(Chapter 4) </a:t>
          </a:r>
          <a:endParaRPr lang="en-US" sz="1300" b="0" i="0" dirty="0">
            <a:solidFill>
              <a:schemeClr val="tx1"/>
            </a:solidFill>
          </a:endParaRPr>
        </a:p>
      </dgm:t>
    </dgm:pt>
    <dgm:pt modelId="{84EFC804-8191-4023-9D0C-375FFD8EFCA3}" type="parTrans" cxnId="{E6357721-210C-4A29-9EFF-7E9FCF1D2EB4}">
      <dgm:prSet/>
      <dgm:spPr/>
      <dgm:t>
        <a:bodyPr/>
        <a:lstStyle/>
        <a:p>
          <a:endParaRPr lang="en-US"/>
        </a:p>
      </dgm:t>
    </dgm:pt>
    <dgm:pt modelId="{71793F5B-0CC7-4CBA-9CF6-A4C8FD6ED890}" type="sibTrans" cxnId="{E6357721-210C-4A29-9EFF-7E9FCF1D2EB4}">
      <dgm:prSet/>
      <dgm:spPr/>
      <dgm:t>
        <a:bodyPr/>
        <a:lstStyle/>
        <a:p>
          <a:endParaRPr lang="en-US"/>
        </a:p>
      </dgm:t>
    </dgm:pt>
    <dgm:pt modelId="{7C1E8A62-C0DB-40B0-B0FB-72EFFC16D722}" type="pres">
      <dgm:prSet presAssocID="{83689527-5979-4D03-BE64-5FE33D428F70}" presName="linearFlow" presStyleCnt="0">
        <dgm:presLayoutVars>
          <dgm:dir/>
          <dgm:animLvl val="lvl"/>
          <dgm:resizeHandles val="exact"/>
        </dgm:presLayoutVars>
      </dgm:prSet>
      <dgm:spPr/>
      <dgm:t>
        <a:bodyPr/>
        <a:lstStyle/>
        <a:p>
          <a:endParaRPr lang="en-US"/>
        </a:p>
      </dgm:t>
    </dgm:pt>
    <dgm:pt modelId="{8E322BB8-3C79-4ECA-A203-1CB119A45595}" type="pres">
      <dgm:prSet presAssocID="{C9F088D4-FA17-4324-BAED-A30F05311015}" presName="composite" presStyleCnt="0"/>
      <dgm:spPr/>
    </dgm:pt>
    <dgm:pt modelId="{6B3D9D64-A308-4AAA-8B59-F483EB1DE426}" type="pres">
      <dgm:prSet presAssocID="{C9F088D4-FA17-4324-BAED-A30F05311015}" presName="parentText" presStyleLbl="alignNode1" presStyleIdx="0" presStyleCnt="6">
        <dgm:presLayoutVars>
          <dgm:chMax val="1"/>
          <dgm:bulletEnabled val="1"/>
        </dgm:presLayoutVars>
      </dgm:prSet>
      <dgm:spPr/>
      <dgm:t>
        <a:bodyPr/>
        <a:lstStyle/>
        <a:p>
          <a:endParaRPr lang="en-US"/>
        </a:p>
      </dgm:t>
    </dgm:pt>
    <dgm:pt modelId="{2EE21768-C6A1-4499-BCCD-FBBEFA13CD72}" type="pres">
      <dgm:prSet presAssocID="{C9F088D4-FA17-4324-BAED-A30F05311015}" presName="descendantText" presStyleLbl="alignAcc1" presStyleIdx="0" presStyleCnt="6" custLinFactNeighborX="-88" custLinFactNeighborY="2184">
        <dgm:presLayoutVars>
          <dgm:bulletEnabled val="1"/>
        </dgm:presLayoutVars>
      </dgm:prSet>
      <dgm:spPr/>
      <dgm:t>
        <a:bodyPr/>
        <a:lstStyle/>
        <a:p>
          <a:endParaRPr lang="en-US"/>
        </a:p>
      </dgm:t>
    </dgm:pt>
    <dgm:pt modelId="{D8320608-0501-4A50-B405-C9A41F50078B}" type="pres">
      <dgm:prSet presAssocID="{D68BF833-C4E8-4E8A-A254-E98FFE77E4E5}" presName="sp" presStyleCnt="0"/>
      <dgm:spPr/>
    </dgm:pt>
    <dgm:pt modelId="{A9AFE330-FC85-4549-8BF7-F881B0F316B6}" type="pres">
      <dgm:prSet presAssocID="{84B4D96A-9CDA-4841-89A3-6FDF28109E18}" presName="composite" presStyleCnt="0"/>
      <dgm:spPr/>
    </dgm:pt>
    <dgm:pt modelId="{99986FB0-4C8C-4316-B6D7-EE36471EC15B}" type="pres">
      <dgm:prSet presAssocID="{84B4D96A-9CDA-4841-89A3-6FDF28109E18}" presName="parentText" presStyleLbl="alignNode1" presStyleIdx="1" presStyleCnt="6">
        <dgm:presLayoutVars>
          <dgm:chMax val="1"/>
          <dgm:bulletEnabled val="1"/>
        </dgm:presLayoutVars>
      </dgm:prSet>
      <dgm:spPr/>
      <dgm:t>
        <a:bodyPr/>
        <a:lstStyle/>
        <a:p>
          <a:endParaRPr lang="en-US"/>
        </a:p>
      </dgm:t>
    </dgm:pt>
    <dgm:pt modelId="{0CC83455-2AC8-4492-BE40-BEAB2902CD01}" type="pres">
      <dgm:prSet presAssocID="{84B4D96A-9CDA-4841-89A3-6FDF28109E18}" presName="descendantText" presStyleLbl="alignAcc1" presStyleIdx="1" presStyleCnt="6" custScaleY="121008">
        <dgm:presLayoutVars>
          <dgm:bulletEnabled val="1"/>
        </dgm:presLayoutVars>
      </dgm:prSet>
      <dgm:spPr/>
      <dgm:t>
        <a:bodyPr/>
        <a:lstStyle/>
        <a:p>
          <a:endParaRPr lang="en-US"/>
        </a:p>
      </dgm:t>
    </dgm:pt>
    <dgm:pt modelId="{E3DC3BBE-C306-4A5E-BFA3-84ABDAF3D496}" type="pres">
      <dgm:prSet presAssocID="{B20D28CA-5574-4756-8DB0-4BC003D66FD0}" presName="sp" presStyleCnt="0"/>
      <dgm:spPr/>
    </dgm:pt>
    <dgm:pt modelId="{E667E472-6A0D-4B17-B924-5681DE22957C}" type="pres">
      <dgm:prSet presAssocID="{8FC81599-04C3-4AAE-BA9A-77B9E791C6D3}" presName="composite" presStyleCnt="0"/>
      <dgm:spPr/>
    </dgm:pt>
    <dgm:pt modelId="{CEBC5AE1-4780-4447-847B-C5A4B9ABFA4A}" type="pres">
      <dgm:prSet presAssocID="{8FC81599-04C3-4AAE-BA9A-77B9E791C6D3}" presName="parentText" presStyleLbl="alignNode1" presStyleIdx="2" presStyleCnt="6" custLinFactNeighborX="-2782" custLinFactNeighborY="11684">
        <dgm:presLayoutVars>
          <dgm:chMax val="1"/>
          <dgm:bulletEnabled val="1"/>
        </dgm:presLayoutVars>
      </dgm:prSet>
      <dgm:spPr/>
      <dgm:t>
        <a:bodyPr/>
        <a:lstStyle/>
        <a:p>
          <a:endParaRPr lang="en-US"/>
        </a:p>
      </dgm:t>
    </dgm:pt>
    <dgm:pt modelId="{11867681-9FEF-479C-98DB-03FB2A38B4F1}" type="pres">
      <dgm:prSet presAssocID="{8FC81599-04C3-4AAE-BA9A-77B9E791C6D3}" presName="descendantText" presStyleLbl="alignAcc1" presStyleIdx="2" presStyleCnt="6" custLinFactNeighborX="-42" custLinFactNeighborY="19067">
        <dgm:presLayoutVars>
          <dgm:bulletEnabled val="1"/>
        </dgm:presLayoutVars>
      </dgm:prSet>
      <dgm:spPr/>
      <dgm:t>
        <a:bodyPr/>
        <a:lstStyle/>
        <a:p>
          <a:endParaRPr lang="en-US"/>
        </a:p>
      </dgm:t>
    </dgm:pt>
    <dgm:pt modelId="{D04F1BF5-2D9A-4B1B-9FE6-4E2D5B8584B8}" type="pres">
      <dgm:prSet presAssocID="{F987C0A8-12AB-4DD4-A640-5E38E5008A4D}" presName="sp" presStyleCnt="0"/>
      <dgm:spPr/>
    </dgm:pt>
    <dgm:pt modelId="{F7E82E25-C670-4BBC-B0DB-E725329073F8}" type="pres">
      <dgm:prSet presAssocID="{2BBB3CEB-7D2D-4D75-93E2-E73953522693}" presName="composite" presStyleCnt="0"/>
      <dgm:spPr/>
    </dgm:pt>
    <dgm:pt modelId="{8A0D1EDB-8922-4A2E-92D8-B42DCECF319E}" type="pres">
      <dgm:prSet presAssocID="{2BBB3CEB-7D2D-4D75-93E2-E73953522693}" presName="parentText" presStyleLbl="alignNode1" presStyleIdx="3" presStyleCnt="6" custLinFactNeighborX="-5564" custLinFactNeighborY="11684">
        <dgm:presLayoutVars>
          <dgm:chMax val="1"/>
          <dgm:bulletEnabled val="1"/>
        </dgm:presLayoutVars>
      </dgm:prSet>
      <dgm:spPr/>
      <dgm:t>
        <a:bodyPr/>
        <a:lstStyle/>
        <a:p>
          <a:endParaRPr lang="en-US"/>
        </a:p>
      </dgm:t>
    </dgm:pt>
    <dgm:pt modelId="{1E7E24B1-7783-484A-8C55-B25B29A13AE7}" type="pres">
      <dgm:prSet presAssocID="{2BBB3CEB-7D2D-4D75-93E2-E73953522693}" presName="descendantText" presStyleLbl="alignAcc1" presStyleIdx="3" presStyleCnt="6" custLinFactNeighborX="46" custLinFactNeighborY="17975">
        <dgm:presLayoutVars>
          <dgm:bulletEnabled val="1"/>
        </dgm:presLayoutVars>
      </dgm:prSet>
      <dgm:spPr/>
      <dgm:t>
        <a:bodyPr/>
        <a:lstStyle/>
        <a:p>
          <a:endParaRPr lang="en-US"/>
        </a:p>
      </dgm:t>
    </dgm:pt>
    <dgm:pt modelId="{B7BB080F-EA53-4BBE-BC0A-FD80EF68722C}" type="pres">
      <dgm:prSet presAssocID="{E241BDC2-A519-4D3F-8689-04D28681B3E7}" presName="sp" presStyleCnt="0"/>
      <dgm:spPr/>
    </dgm:pt>
    <dgm:pt modelId="{C02C9872-9B13-482A-AD76-8DDD6B6E33AE}" type="pres">
      <dgm:prSet presAssocID="{CB9CEA31-863F-4270-B5CC-BBF86869C089}" presName="composite" presStyleCnt="0"/>
      <dgm:spPr/>
    </dgm:pt>
    <dgm:pt modelId="{7FA8D367-A372-4658-8DAF-1E7FBB6D707E}" type="pres">
      <dgm:prSet presAssocID="{CB9CEA31-863F-4270-B5CC-BBF86869C089}" presName="parentText" presStyleLbl="alignNode1" presStyleIdx="4" presStyleCnt="6" custLinFactNeighborX="-5564" custLinFactNeighborY="11684">
        <dgm:presLayoutVars>
          <dgm:chMax val="1"/>
          <dgm:bulletEnabled val="1"/>
        </dgm:presLayoutVars>
      </dgm:prSet>
      <dgm:spPr/>
      <dgm:t>
        <a:bodyPr/>
        <a:lstStyle/>
        <a:p>
          <a:endParaRPr lang="en-US"/>
        </a:p>
      </dgm:t>
    </dgm:pt>
    <dgm:pt modelId="{A6574252-219E-43AE-AF98-05484B1BD39D}" type="pres">
      <dgm:prSet presAssocID="{CB9CEA31-863F-4270-B5CC-BBF86869C089}" presName="descendantText" presStyleLbl="alignAcc1" presStyleIdx="4" presStyleCnt="6" custLinFactNeighborX="0" custLinFactNeighborY="16477">
        <dgm:presLayoutVars>
          <dgm:bulletEnabled val="1"/>
        </dgm:presLayoutVars>
      </dgm:prSet>
      <dgm:spPr/>
      <dgm:t>
        <a:bodyPr/>
        <a:lstStyle/>
        <a:p>
          <a:endParaRPr lang="en-US"/>
        </a:p>
      </dgm:t>
    </dgm:pt>
    <dgm:pt modelId="{FE5E6099-EC29-42D1-BBA7-234D6F4C07F1}" type="pres">
      <dgm:prSet presAssocID="{C09733C2-7ED6-4B45-8B70-15D8E41DA9E7}" presName="sp" presStyleCnt="0"/>
      <dgm:spPr/>
    </dgm:pt>
    <dgm:pt modelId="{54300D7D-74B1-40F5-A996-3F94B529540F}" type="pres">
      <dgm:prSet presAssocID="{01463167-8D31-4DD9-A417-6DF0D9453EA0}" presName="composite" presStyleCnt="0"/>
      <dgm:spPr/>
    </dgm:pt>
    <dgm:pt modelId="{C53012F4-26AB-4756-998D-26C8C3271D53}" type="pres">
      <dgm:prSet presAssocID="{01463167-8D31-4DD9-A417-6DF0D9453EA0}" presName="parentText" presStyleLbl="alignNode1" presStyleIdx="5" presStyleCnt="6" custLinFactNeighborX="-5564" custLinFactNeighborY="11684">
        <dgm:presLayoutVars>
          <dgm:chMax val="1"/>
          <dgm:bulletEnabled val="1"/>
        </dgm:presLayoutVars>
      </dgm:prSet>
      <dgm:spPr/>
      <dgm:t>
        <a:bodyPr/>
        <a:lstStyle/>
        <a:p>
          <a:endParaRPr lang="en-US"/>
        </a:p>
      </dgm:t>
    </dgm:pt>
    <dgm:pt modelId="{4DD10701-CDF5-48EA-96E8-36A04B94682C}" type="pres">
      <dgm:prSet presAssocID="{01463167-8D31-4DD9-A417-6DF0D9453EA0}" presName="descendantText" presStyleLbl="alignAcc1" presStyleIdx="5" presStyleCnt="6" custLinFactNeighborX="-120" custLinFactNeighborY="2996">
        <dgm:presLayoutVars>
          <dgm:bulletEnabled val="1"/>
        </dgm:presLayoutVars>
      </dgm:prSet>
      <dgm:spPr/>
      <dgm:t>
        <a:bodyPr/>
        <a:lstStyle/>
        <a:p>
          <a:endParaRPr lang="en-US"/>
        </a:p>
      </dgm:t>
    </dgm:pt>
  </dgm:ptLst>
  <dgm:cxnLst>
    <dgm:cxn modelId="{C4140E9C-1127-49A7-BDB8-4955613985AB}" type="presOf" srcId="{CB9CEA31-863F-4270-B5CC-BBF86869C089}" destId="{7FA8D367-A372-4658-8DAF-1E7FBB6D707E}" srcOrd="0" destOrd="0" presId="urn:microsoft.com/office/officeart/2005/8/layout/chevron2"/>
    <dgm:cxn modelId="{23F7756C-CCA0-487E-84BB-BA9B25255AAD}" type="presOf" srcId="{540D40DF-AE0C-4071-9E7C-0B097EFCBE36}" destId="{0CC83455-2AC8-4492-BE40-BEAB2902CD01}" srcOrd="0" destOrd="0" presId="urn:microsoft.com/office/officeart/2005/8/layout/chevron2"/>
    <dgm:cxn modelId="{2E868CFA-649A-4F43-8532-D8BC9EBC8C11}" type="presOf" srcId="{C9F088D4-FA17-4324-BAED-A30F05311015}" destId="{6B3D9D64-A308-4AAA-8B59-F483EB1DE426}" srcOrd="0" destOrd="0" presId="urn:microsoft.com/office/officeart/2005/8/layout/chevron2"/>
    <dgm:cxn modelId="{AE6C0A01-EDAA-4D6B-8C57-2D71277E14D7}" srcId="{2BBB3CEB-7D2D-4D75-93E2-E73953522693}" destId="{84B90CC1-19F8-4D48-B7E7-BD10C784A87A}" srcOrd="0" destOrd="0" parTransId="{4776DC58-41BC-4070-848E-3D3BFA8A277F}" sibTransId="{599F40C7-0690-44DA-A5FD-3AD75F5F4F03}"/>
    <dgm:cxn modelId="{C7D45C2F-F7B6-46FF-8499-59601D62AC40}" srcId="{CB9CEA31-863F-4270-B5CC-BBF86869C089}" destId="{EC785EE6-8A04-4DC0-B08E-E982FFD7B2DF}" srcOrd="0" destOrd="0" parTransId="{6BD4C788-51A0-47C0-BD17-C942E7272F2F}" sibTransId="{C5F66A9D-C672-47ED-86C4-83ABED1CED51}"/>
    <dgm:cxn modelId="{E2607039-89B2-42EC-AF54-932460EDAB92}" type="presOf" srcId="{84B4D96A-9CDA-4841-89A3-6FDF28109E18}" destId="{99986FB0-4C8C-4316-B6D7-EE36471EC15B}" srcOrd="0" destOrd="0" presId="urn:microsoft.com/office/officeart/2005/8/layout/chevron2"/>
    <dgm:cxn modelId="{6F8A807F-BE1D-46EA-A6B0-842821B59CD6}" srcId="{C9F088D4-FA17-4324-BAED-A30F05311015}" destId="{3F15AA0A-52A1-4B1A-8B63-B42AEBEFC40D}" srcOrd="0" destOrd="0" parTransId="{33E0ADC9-51A8-4B6D-A103-CC9054538A90}" sibTransId="{B7F1CA71-104F-472C-97EB-489973118D01}"/>
    <dgm:cxn modelId="{CB79BAD9-D801-4AB7-9A1E-2A8A5E2A726C}" type="presOf" srcId="{DDF0942D-4E8E-4E74-8C04-FDCBA29744F5}" destId="{11867681-9FEF-479C-98DB-03FB2A38B4F1}" srcOrd="0" destOrd="1" presId="urn:microsoft.com/office/officeart/2005/8/layout/chevron2"/>
    <dgm:cxn modelId="{49E779D5-0167-4E25-930F-53F0D7BD1B8E}" srcId="{83689527-5979-4D03-BE64-5FE33D428F70}" destId="{84B4D96A-9CDA-4841-89A3-6FDF28109E18}" srcOrd="1" destOrd="0" parTransId="{085B0828-0B35-41A4-A6AB-8E18204DD626}" sibTransId="{B20D28CA-5574-4756-8DB0-4BC003D66FD0}"/>
    <dgm:cxn modelId="{C98C988D-D208-4007-8442-6F9F701BB49F}" type="presOf" srcId="{01463167-8D31-4DD9-A417-6DF0D9453EA0}" destId="{C53012F4-26AB-4756-998D-26C8C3271D53}" srcOrd="0" destOrd="0" presId="urn:microsoft.com/office/officeart/2005/8/layout/chevron2"/>
    <dgm:cxn modelId="{E6357721-210C-4A29-9EFF-7E9FCF1D2EB4}" srcId="{B71DB219-3269-40A3-B591-8A6EEC5D4571}" destId="{DDF0942D-4E8E-4E74-8C04-FDCBA29744F5}" srcOrd="0" destOrd="0" parTransId="{84EFC804-8191-4023-9D0C-375FFD8EFCA3}" sibTransId="{71793F5B-0CC7-4CBA-9CF6-A4C8FD6ED890}"/>
    <dgm:cxn modelId="{8F0C59CB-C7C8-4ED4-B325-256B92E15409}" type="presOf" srcId="{2BBB3CEB-7D2D-4D75-93E2-E73953522693}" destId="{8A0D1EDB-8922-4A2E-92D8-B42DCECF319E}" srcOrd="0" destOrd="0" presId="urn:microsoft.com/office/officeart/2005/8/layout/chevron2"/>
    <dgm:cxn modelId="{560A8906-1BFB-4380-81DB-91392BDEF7CF}" srcId="{540D40DF-AE0C-4071-9E7C-0B097EFCBE36}" destId="{CBAED65E-4FA9-41AB-BE29-5FA9E5E11791}" srcOrd="0" destOrd="0" parTransId="{F04E73AC-00B8-46C8-A11D-20547C65E4DB}" sibTransId="{02063891-692B-4834-B414-062F51809A37}"/>
    <dgm:cxn modelId="{B9D83F07-90B3-480E-97DF-47F4EBE1B291}" type="presOf" srcId="{3F15AA0A-52A1-4B1A-8B63-B42AEBEFC40D}" destId="{2EE21768-C6A1-4499-BCCD-FBBEFA13CD72}" srcOrd="0" destOrd="0" presId="urn:microsoft.com/office/officeart/2005/8/layout/chevron2"/>
    <dgm:cxn modelId="{D759053B-0258-47AB-9CAF-DF1E2DEAD2D4}" srcId="{83689527-5979-4D03-BE64-5FE33D428F70}" destId="{01463167-8D31-4DD9-A417-6DF0D9453EA0}" srcOrd="5" destOrd="0" parTransId="{3BF508BD-A7E2-46F7-BECE-971504ACF48C}" sibTransId="{2BD55891-9A0D-4075-8F61-5B9B1481F9C5}"/>
    <dgm:cxn modelId="{3AEDBCD6-987A-4BE9-ADDF-6F923E19A5BF}" type="presOf" srcId="{84B90CC1-19F8-4D48-B7E7-BD10C784A87A}" destId="{1E7E24B1-7783-484A-8C55-B25B29A13AE7}" srcOrd="0" destOrd="0" presId="urn:microsoft.com/office/officeart/2005/8/layout/chevron2"/>
    <dgm:cxn modelId="{4B107B14-D28D-4234-9E10-76D6644B7E69}" srcId="{01463167-8D31-4DD9-A417-6DF0D9453EA0}" destId="{08BE4351-1FE0-41D2-AFD4-98FBD9DE2600}" srcOrd="0" destOrd="0" parTransId="{791626E4-ABC5-454E-B55A-10B91A3E991A}" sibTransId="{A2C8D521-E7D0-4DCA-BA2F-F09BCF1099E1}"/>
    <dgm:cxn modelId="{7D5B8864-FBA4-4F35-94F2-30AF99B36AF8}" type="presOf" srcId="{B71DB219-3269-40A3-B591-8A6EEC5D4571}" destId="{11867681-9FEF-479C-98DB-03FB2A38B4F1}" srcOrd="0" destOrd="0" presId="urn:microsoft.com/office/officeart/2005/8/layout/chevron2"/>
    <dgm:cxn modelId="{363E9730-2764-4229-83A9-01334363A7B2}" srcId="{83689527-5979-4D03-BE64-5FE33D428F70}" destId="{CB9CEA31-863F-4270-B5CC-BBF86869C089}" srcOrd="4" destOrd="0" parTransId="{EC3A3325-520A-4629-9F1D-A91498248997}" sibTransId="{C09733C2-7ED6-4B45-8B70-15D8E41DA9E7}"/>
    <dgm:cxn modelId="{4589B743-43BB-4E28-9152-590BFE7740E5}" srcId="{84B4D96A-9CDA-4841-89A3-6FDF28109E18}" destId="{540D40DF-AE0C-4071-9E7C-0B097EFCBE36}" srcOrd="0" destOrd="0" parTransId="{44B9FED5-6BB4-406C-8E02-3D996B9465DE}" sibTransId="{E626C051-A20E-49C9-990C-3354193AE3B3}"/>
    <dgm:cxn modelId="{6A13D25A-E6A1-441A-98BC-B9B9C68F80D9}" type="presOf" srcId="{83689527-5979-4D03-BE64-5FE33D428F70}" destId="{7C1E8A62-C0DB-40B0-B0FB-72EFFC16D722}" srcOrd="0" destOrd="0" presId="urn:microsoft.com/office/officeart/2005/8/layout/chevron2"/>
    <dgm:cxn modelId="{910DCF11-3179-45AE-8F42-AA51AF9DBE67}" type="presOf" srcId="{CBAED65E-4FA9-41AB-BE29-5FA9E5E11791}" destId="{0CC83455-2AC8-4492-BE40-BEAB2902CD01}" srcOrd="0" destOrd="1" presId="urn:microsoft.com/office/officeart/2005/8/layout/chevron2"/>
    <dgm:cxn modelId="{C8219FF7-F847-4781-8BF4-0F30B2F36346}" type="presOf" srcId="{8FC81599-04C3-4AAE-BA9A-77B9E791C6D3}" destId="{CEBC5AE1-4780-4447-847B-C5A4B9ABFA4A}" srcOrd="0" destOrd="0" presId="urn:microsoft.com/office/officeart/2005/8/layout/chevron2"/>
    <dgm:cxn modelId="{1DB53B7E-D565-45F0-9EE7-8D1F75A7F9F7}" srcId="{8FC81599-04C3-4AAE-BA9A-77B9E791C6D3}" destId="{B71DB219-3269-40A3-B591-8A6EEC5D4571}" srcOrd="0" destOrd="0" parTransId="{3373EB18-6BF9-4DC4-900C-D645C3E788AB}" sibTransId="{BECB795A-8A99-4A98-BA15-CA2830B61728}"/>
    <dgm:cxn modelId="{727B793F-603D-4C61-B272-6123F573F630}" srcId="{83689527-5979-4D03-BE64-5FE33D428F70}" destId="{2BBB3CEB-7D2D-4D75-93E2-E73953522693}" srcOrd="3" destOrd="0" parTransId="{0ADB1309-7C07-48E9-9293-030F09891C0F}" sibTransId="{E241BDC2-A519-4D3F-8689-04D28681B3E7}"/>
    <dgm:cxn modelId="{B506DDB7-F459-4F21-A3D5-61617B83B057}" srcId="{83689527-5979-4D03-BE64-5FE33D428F70}" destId="{8FC81599-04C3-4AAE-BA9A-77B9E791C6D3}" srcOrd="2" destOrd="0" parTransId="{BAAB21EC-1296-4BD7-A0B4-D50C00C251B8}" sibTransId="{F987C0A8-12AB-4DD4-A640-5E38E5008A4D}"/>
    <dgm:cxn modelId="{E2A2AC16-DE45-4FA9-8A6B-7EDDBC968F82}" type="presOf" srcId="{08BE4351-1FE0-41D2-AFD4-98FBD9DE2600}" destId="{4DD10701-CDF5-48EA-96E8-36A04B94682C}" srcOrd="0" destOrd="0" presId="urn:microsoft.com/office/officeart/2005/8/layout/chevron2"/>
    <dgm:cxn modelId="{B7421EC9-27F6-4765-BB3B-8B63207C15EA}" type="presOf" srcId="{EC785EE6-8A04-4DC0-B08E-E982FFD7B2DF}" destId="{A6574252-219E-43AE-AF98-05484B1BD39D}" srcOrd="0" destOrd="0" presId="urn:microsoft.com/office/officeart/2005/8/layout/chevron2"/>
    <dgm:cxn modelId="{8B284513-9B3C-479E-B267-53BD2FF1EBED}" srcId="{83689527-5979-4D03-BE64-5FE33D428F70}" destId="{C9F088D4-FA17-4324-BAED-A30F05311015}" srcOrd="0" destOrd="0" parTransId="{71A6ADFB-2FC4-4D14-82EC-06D97B32D3B5}" sibTransId="{D68BF833-C4E8-4E8A-A254-E98FFE77E4E5}"/>
    <dgm:cxn modelId="{91339B85-753D-4C55-8E03-B26CB4649BB9}" type="presParOf" srcId="{7C1E8A62-C0DB-40B0-B0FB-72EFFC16D722}" destId="{8E322BB8-3C79-4ECA-A203-1CB119A45595}" srcOrd="0" destOrd="0" presId="urn:microsoft.com/office/officeart/2005/8/layout/chevron2"/>
    <dgm:cxn modelId="{8BFD90E5-62CF-4347-A31F-B79A08732801}" type="presParOf" srcId="{8E322BB8-3C79-4ECA-A203-1CB119A45595}" destId="{6B3D9D64-A308-4AAA-8B59-F483EB1DE426}" srcOrd="0" destOrd="0" presId="urn:microsoft.com/office/officeart/2005/8/layout/chevron2"/>
    <dgm:cxn modelId="{DB30F3EF-EA23-440C-AA95-E7BA5E296F8C}" type="presParOf" srcId="{8E322BB8-3C79-4ECA-A203-1CB119A45595}" destId="{2EE21768-C6A1-4499-BCCD-FBBEFA13CD72}" srcOrd="1" destOrd="0" presId="urn:microsoft.com/office/officeart/2005/8/layout/chevron2"/>
    <dgm:cxn modelId="{A39DB39F-6CFA-4148-9EF8-C00D51E1FBD7}" type="presParOf" srcId="{7C1E8A62-C0DB-40B0-B0FB-72EFFC16D722}" destId="{D8320608-0501-4A50-B405-C9A41F50078B}" srcOrd="1" destOrd="0" presId="urn:microsoft.com/office/officeart/2005/8/layout/chevron2"/>
    <dgm:cxn modelId="{1300A04A-EBE7-48F7-91C1-5C0DB64833E5}" type="presParOf" srcId="{7C1E8A62-C0DB-40B0-B0FB-72EFFC16D722}" destId="{A9AFE330-FC85-4549-8BF7-F881B0F316B6}" srcOrd="2" destOrd="0" presId="urn:microsoft.com/office/officeart/2005/8/layout/chevron2"/>
    <dgm:cxn modelId="{54FABF85-E906-480B-8B45-A6FFE2D060B3}" type="presParOf" srcId="{A9AFE330-FC85-4549-8BF7-F881B0F316B6}" destId="{99986FB0-4C8C-4316-B6D7-EE36471EC15B}" srcOrd="0" destOrd="0" presId="urn:microsoft.com/office/officeart/2005/8/layout/chevron2"/>
    <dgm:cxn modelId="{040B69DE-EA61-4A25-8395-2A4604C4C8B1}" type="presParOf" srcId="{A9AFE330-FC85-4549-8BF7-F881B0F316B6}" destId="{0CC83455-2AC8-4492-BE40-BEAB2902CD01}" srcOrd="1" destOrd="0" presId="urn:microsoft.com/office/officeart/2005/8/layout/chevron2"/>
    <dgm:cxn modelId="{F9D31AAE-C66F-40FF-9984-E5524F15489C}" type="presParOf" srcId="{7C1E8A62-C0DB-40B0-B0FB-72EFFC16D722}" destId="{E3DC3BBE-C306-4A5E-BFA3-84ABDAF3D496}" srcOrd="3" destOrd="0" presId="urn:microsoft.com/office/officeart/2005/8/layout/chevron2"/>
    <dgm:cxn modelId="{7967B4EA-A0FD-4DD3-990E-57C4796ECD91}" type="presParOf" srcId="{7C1E8A62-C0DB-40B0-B0FB-72EFFC16D722}" destId="{E667E472-6A0D-4B17-B924-5681DE22957C}" srcOrd="4" destOrd="0" presId="urn:microsoft.com/office/officeart/2005/8/layout/chevron2"/>
    <dgm:cxn modelId="{12A4C6DC-48CB-4A3E-B2F3-9B18D7065D60}" type="presParOf" srcId="{E667E472-6A0D-4B17-B924-5681DE22957C}" destId="{CEBC5AE1-4780-4447-847B-C5A4B9ABFA4A}" srcOrd="0" destOrd="0" presId="urn:microsoft.com/office/officeart/2005/8/layout/chevron2"/>
    <dgm:cxn modelId="{B4C5064D-246A-4AA7-83EE-EE89D56F09ED}" type="presParOf" srcId="{E667E472-6A0D-4B17-B924-5681DE22957C}" destId="{11867681-9FEF-479C-98DB-03FB2A38B4F1}" srcOrd="1" destOrd="0" presId="urn:microsoft.com/office/officeart/2005/8/layout/chevron2"/>
    <dgm:cxn modelId="{18C7B78A-106E-453B-A393-453FAFF5509E}" type="presParOf" srcId="{7C1E8A62-C0DB-40B0-B0FB-72EFFC16D722}" destId="{D04F1BF5-2D9A-4B1B-9FE6-4E2D5B8584B8}" srcOrd="5" destOrd="0" presId="urn:microsoft.com/office/officeart/2005/8/layout/chevron2"/>
    <dgm:cxn modelId="{6AB26872-5ECC-4161-BFCF-AAADD28829F9}" type="presParOf" srcId="{7C1E8A62-C0DB-40B0-B0FB-72EFFC16D722}" destId="{F7E82E25-C670-4BBC-B0DB-E725329073F8}" srcOrd="6" destOrd="0" presId="urn:microsoft.com/office/officeart/2005/8/layout/chevron2"/>
    <dgm:cxn modelId="{1BD50C96-342B-4103-983B-EFE9943C281E}" type="presParOf" srcId="{F7E82E25-C670-4BBC-B0DB-E725329073F8}" destId="{8A0D1EDB-8922-4A2E-92D8-B42DCECF319E}" srcOrd="0" destOrd="0" presId="urn:microsoft.com/office/officeart/2005/8/layout/chevron2"/>
    <dgm:cxn modelId="{C77805B4-CF2F-434C-B0CC-6EE30C46E215}" type="presParOf" srcId="{F7E82E25-C670-4BBC-B0DB-E725329073F8}" destId="{1E7E24B1-7783-484A-8C55-B25B29A13AE7}" srcOrd="1" destOrd="0" presId="urn:microsoft.com/office/officeart/2005/8/layout/chevron2"/>
    <dgm:cxn modelId="{E500CBE1-031E-426B-86B2-442A5C6B1957}" type="presParOf" srcId="{7C1E8A62-C0DB-40B0-B0FB-72EFFC16D722}" destId="{B7BB080F-EA53-4BBE-BC0A-FD80EF68722C}" srcOrd="7" destOrd="0" presId="urn:microsoft.com/office/officeart/2005/8/layout/chevron2"/>
    <dgm:cxn modelId="{600C4FDF-5897-4A4D-AFEC-82B50DD40AFA}" type="presParOf" srcId="{7C1E8A62-C0DB-40B0-B0FB-72EFFC16D722}" destId="{C02C9872-9B13-482A-AD76-8DDD6B6E33AE}" srcOrd="8" destOrd="0" presId="urn:microsoft.com/office/officeart/2005/8/layout/chevron2"/>
    <dgm:cxn modelId="{EFE39706-D4D9-4A23-A125-5CF84F8F24D5}" type="presParOf" srcId="{C02C9872-9B13-482A-AD76-8DDD6B6E33AE}" destId="{7FA8D367-A372-4658-8DAF-1E7FBB6D707E}" srcOrd="0" destOrd="0" presId="urn:microsoft.com/office/officeart/2005/8/layout/chevron2"/>
    <dgm:cxn modelId="{48B908C4-E13A-4AF6-8315-3F5CBA67DCC7}" type="presParOf" srcId="{C02C9872-9B13-482A-AD76-8DDD6B6E33AE}" destId="{A6574252-219E-43AE-AF98-05484B1BD39D}" srcOrd="1" destOrd="0" presId="urn:microsoft.com/office/officeart/2005/8/layout/chevron2"/>
    <dgm:cxn modelId="{52D25DE9-5A01-4BE2-9747-E7EDEBC795BC}" type="presParOf" srcId="{7C1E8A62-C0DB-40B0-B0FB-72EFFC16D722}" destId="{FE5E6099-EC29-42D1-BBA7-234D6F4C07F1}" srcOrd="9" destOrd="0" presId="urn:microsoft.com/office/officeart/2005/8/layout/chevron2"/>
    <dgm:cxn modelId="{F6173113-164A-464A-BD40-C86F929B9080}" type="presParOf" srcId="{7C1E8A62-C0DB-40B0-B0FB-72EFFC16D722}" destId="{54300D7D-74B1-40F5-A996-3F94B529540F}" srcOrd="10" destOrd="0" presId="urn:microsoft.com/office/officeart/2005/8/layout/chevron2"/>
    <dgm:cxn modelId="{8B63F879-9AAC-453B-A951-A4B2E8934447}" type="presParOf" srcId="{54300D7D-74B1-40F5-A996-3F94B529540F}" destId="{C53012F4-26AB-4756-998D-26C8C3271D53}" srcOrd="0" destOrd="0" presId="urn:microsoft.com/office/officeart/2005/8/layout/chevron2"/>
    <dgm:cxn modelId="{98881523-FBA8-4037-9AD4-6C30DF43C4A2}" type="presParOf" srcId="{54300D7D-74B1-40F5-A996-3F94B529540F}" destId="{4DD10701-CDF5-48EA-96E8-36A04B94682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D9D64-A308-4AAA-8B59-F483EB1DE426}">
      <dsp:nvSpPr>
        <dsp:cNvPr id="0" name=""/>
        <dsp:cNvSpPr/>
      </dsp:nvSpPr>
      <dsp:spPr>
        <a:xfrm rot="5400000">
          <a:off x="-157180" y="163674"/>
          <a:ext cx="1047869" cy="733508"/>
        </a:xfrm>
        <a:prstGeom prst="chevron">
          <a:avLst/>
        </a:prstGeom>
        <a:solidFill>
          <a:schemeClr val="dk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1</a:t>
          </a:r>
        </a:p>
      </dsp:txBody>
      <dsp:txXfrm rot="-5400000">
        <a:off x="1" y="373247"/>
        <a:ext cx="733508" cy="314361"/>
      </dsp:txXfrm>
    </dsp:sp>
    <dsp:sp modelId="{2EE21768-C6A1-4499-BCCD-FBBEFA13CD72}">
      <dsp:nvSpPr>
        <dsp:cNvPr id="0" name=""/>
        <dsp:cNvSpPr/>
      </dsp:nvSpPr>
      <dsp:spPr>
        <a:xfrm rot="5400000">
          <a:off x="3951841" y="-3203238"/>
          <a:ext cx="681114" cy="7130330"/>
        </a:xfrm>
        <a:prstGeom prst="round2SameRect">
          <a:avLst/>
        </a:prstGeom>
        <a:solidFill>
          <a:schemeClr val="accent1">
            <a:lumMod val="20000"/>
            <a:lumOff val="80000"/>
            <a:alpha val="90000"/>
          </a:schemeClr>
        </a:solidFill>
        <a:ln w="12700" cap="flat" cmpd="sng" algn="ctr">
          <a:solidFill>
            <a:schemeClr val="dk2">
              <a:hueOff val="0"/>
              <a:satOff val="0"/>
              <a:lumOff val="0"/>
              <a:alphaOff val="0"/>
            </a:schemeClr>
          </a:solidFill>
          <a:prstDash val="solid"/>
        </a:ln>
        <a:effectLst>
          <a:outerShdw blurRad="39999" dist="23000" algn="bl" rotWithShape="0">
            <a:srgbClr val="000000">
              <a:alpha val="40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chemeClr val="tx1"/>
              </a:solidFill>
            </a:rPr>
            <a:t>Introduction and Related Work</a:t>
          </a:r>
        </a:p>
      </dsp:txBody>
      <dsp:txXfrm rot="-5400000">
        <a:off x="727234" y="54618"/>
        <a:ext cx="7097081" cy="614616"/>
      </dsp:txXfrm>
    </dsp:sp>
    <dsp:sp modelId="{99986FB0-4C8C-4316-B6D7-EE36471EC15B}">
      <dsp:nvSpPr>
        <dsp:cNvPr id="0" name=""/>
        <dsp:cNvSpPr/>
      </dsp:nvSpPr>
      <dsp:spPr>
        <a:xfrm rot="5400000">
          <a:off x="-157180" y="1187878"/>
          <a:ext cx="1047869" cy="733508"/>
        </a:xfrm>
        <a:prstGeom prst="chevron">
          <a:avLst/>
        </a:prstGeom>
        <a:solidFill>
          <a:schemeClr val="dk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2</a:t>
          </a:r>
        </a:p>
      </dsp:txBody>
      <dsp:txXfrm rot="-5400000">
        <a:off x="1" y="1397451"/>
        <a:ext cx="733508" cy="314361"/>
      </dsp:txXfrm>
    </dsp:sp>
    <dsp:sp modelId="{0CC83455-2AC8-4492-BE40-BEAB2902CD01}">
      <dsp:nvSpPr>
        <dsp:cNvPr id="0" name=""/>
        <dsp:cNvSpPr/>
      </dsp:nvSpPr>
      <dsp:spPr>
        <a:xfrm rot="5400000">
          <a:off x="3886571" y="-2193909"/>
          <a:ext cx="824203" cy="7130330"/>
        </a:xfrm>
        <a:prstGeom prst="round2SameRect">
          <a:avLst/>
        </a:prstGeom>
        <a:solidFill>
          <a:schemeClr val="accent1">
            <a:lumMod val="20000"/>
            <a:lumOff val="80000"/>
            <a:alpha val="90000"/>
          </a:schemeClr>
        </a:solidFill>
        <a:ln w="12700" cap="flat" cmpd="sng" algn="ctr">
          <a:solidFill>
            <a:schemeClr val="dk2">
              <a:hueOff val="0"/>
              <a:satOff val="0"/>
              <a:lumOff val="0"/>
              <a:alphaOff val="0"/>
            </a:schemeClr>
          </a:solidFill>
          <a:prstDash val="solid"/>
        </a:ln>
        <a:effectLst>
          <a:outerShdw blurRad="39999" dist="23000" algn="bl" rotWithShape="0">
            <a:srgbClr val="000000">
              <a:alpha val="40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b="1" kern="1200" cap="none" dirty="0">
              <a:solidFill>
                <a:schemeClr val="tx1"/>
              </a:solidFill>
              <a:latin typeface="Arial" panose="020B0604020202020204" pitchFamily="34" charset="0"/>
              <a:cs typeface="Arial" panose="020B0604020202020204" pitchFamily="34" charset="0"/>
            </a:rPr>
            <a:t>Floating Point Optimization for CNN Training Accelerator </a:t>
          </a:r>
          <a:endParaRPr lang="en-US" sz="1300" b="1" i="0" kern="1200" dirty="0">
            <a:solidFill>
              <a:schemeClr val="tx1"/>
            </a:solidFill>
          </a:endParaRPr>
        </a:p>
        <a:p>
          <a:pPr marL="228600" lvl="2" indent="-114300" algn="l" defTabSz="577850">
            <a:lnSpc>
              <a:spcPct val="90000"/>
            </a:lnSpc>
            <a:spcBef>
              <a:spcPct val="0"/>
            </a:spcBef>
            <a:spcAft>
              <a:spcPct val="15000"/>
            </a:spcAft>
            <a:buChar char="••"/>
          </a:pPr>
          <a:r>
            <a:rPr lang="en-US" sz="1300" b="1" kern="1200" cap="none" dirty="0">
              <a:solidFill>
                <a:schemeClr val="tx1"/>
              </a:solidFill>
              <a:latin typeface="Arial" panose="020B0604020202020204" pitchFamily="34" charset="0"/>
              <a:cs typeface="Arial" panose="020B0604020202020204" pitchFamily="34" charset="0"/>
            </a:rPr>
            <a:t>DREAM: </a:t>
          </a:r>
          <a:r>
            <a:rPr lang="en-US" sz="1300" b="0" kern="1200" cap="none" dirty="0">
              <a:solidFill>
                <a:schemeClr val="tx1"/>
              </a:solidFill>
              <a:latin typeface="Arial" panose="020B0604020202020204" pitchFamily="34" charset="0"/>
              <a:cs typeface="Arial" panose="020B0604020202020204" pitchFamily="34" charset="0"/>
            </a:rPr>
            <a:t>Dynamic (Mantissa) Reduction and Exponent Asymmetric Method </a:t>
          </a:r>
          <a:r>
            <a:rPr lang="en-US" sz="1300" b="0" kern="1200" cap="none" baseline="-25000" dirty="0">
              <a:solidFill>
                <a:srgbClr val="C00000"/>
              </a:solidFill>
              <a:latin typeface="Arial" panose="020B0604020202020204" pitchFamily="34" charset="0"/>
              <a:cs typeface="Arial" panose="020B0604020202020204" pitchFamily="34" charset="0"/>
            </a:rPr>
            <a:t>(Chapter 3) </a:t>
          </a:r>
          <a:endParaRPr lang="en-US" sz="1300" b="0" i="0" kern="1200" baseline="-25000" dirty="0">
            <a:solidFill>
              <a:srgbClr val="C00000"/>
            </a:solidFill>
          </a:endParaRPr>
        </a:p>
      </dsp:txBody>
      <dsp:txXfrm rot="-5400000">
        <a:off x="733508" y="999388"/>
        <a:ext cx="7090096" cy="743735"/>
      </dsp:txXfrm>
    </dsp:sp>
    <dsp:sp modelId="{CEBC5AE1-4780-4447-847B-C5A4B9ABFA4A}">
      <dsp:nvSpPr>
        <dsp:cNvPr id="0" name=""/>
        <dsp:cNvSpPr/>
      </dsp:nvSpPr>
      <dsp:spPr>
        <a:xfrm rot="5400000">
          <a:off x="-157180" y="2262972"/>
          <a:ext cx="1047869" cy="733508"/>
        </a:xfrm>
        <a:prstGeom prst="chevron">
          <a:avLst/>
        </a:prstGeom>
        <a:solidFill>
          <a:schemeClr val="dk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3</a:t>
          </a:r>
        </a:p>
      </dsp:txBody>
      <dsp:txXfrm rot="-5400000">
        <a:off x="1" y="2472545"/>
        <a:ext cx="733508" cy="314361"/>
      </dsp:txXfrm>
    </dsp:sp>
    <dsp:sp modelId="{11867681-9FEF-479C-98DB-03FB2A38B4F1}">
      <dsp:nvSpPr>
        <dsp:cNvPr id="0" name=""/>
        <dsp:cNvSpPr/>
      </dsp:nvSpPr>
      <dsp:spPr>
        <a:xfrm rot="5400000">
          <a:off x="3955121" y="-1111380"/>
          <a:ext cx="681114" cy="7130330"/>
        </a:xfrm>
        <a:prstGeom prst="round2SameRect">
          <a:avLst/>
        </a:prstGeom>
        <a:solidFill>
          <a:schemeClr val="accent1">
            <a:lumMod val="20000"/>
            <a:lumOff val="80000"/>
            <a:alpha val="90000"/>
          </a:schemeClr>
        </a:solidFill>
        <a:ln w="12700" cap="flat" cmpd="sng" algn="ctr">
          <a:solidFill>
            <a:schemeClr val="dk2">
              <a:hueOff val="0"/>
              <a:satOff val="0"/>
              <a:lumOff val="0"/>
              <a:alphaOff val="0"/>
            </a:schemeClr>
          </a:solidFill>
          <a:prstDash val="solid"/>
        </a:ln>
        <a:effectLst>
          <a:outerShdw blurRad="39999" dist="23000" algn="bl" rotWithShape="0">
            <a:srgbClr val="000000">
              <a:alpha val="40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b="1" kern="1200" cap="none" dirty="0">
              <a:solidFill>
                <a:schemeClr val="tx1"/>
              </a:solidFill>
              <a:latin typeface="Arial" panose="020B0604020202020204" pitchFamily="34" charset="0"/>
              <a:cs typeface="Arial" panose="020B0604020202020204" pitchFamily="34" charset="0"/>
            </a:rPr>
            <a:t>Floating Point Optimization for CNN Inference Accelerator</a:t>
          </a:r>
          <a:endParaRPr lang="en-US" sz="1300" b="1" i="0" kern="1200" dirty="0">
            <a:solidFill>
              <a:schemeClr val="tx1"/>
            </a:solidFill>
          </a:endParaRPr>
        </a:p>
        <a:p>
          <a:pPr marL="228600" lvl="2" indent="-114300" algn="l" defTabSz="577850">
            <a:lnSpc>
              <a:spcPct val="90000"/>
            </a:lnSpc>
            <a:spcBef>
              <a:spcPct val="0"/>
            </a:spcBef>
            <a:spcAft>
              <a:spcPct val="15000"/>
            </a:spcAft>
            <a:buChar char="••"/>
          </a:pPr>
          <a:r>
            <a:rPr lang="en-US" sz="1300" b="1" i="0" kern="1200" dirty="0">
              <a:solidFill>
                <a:schemeClr val="tx1"/>
              </a:solidFill>
            </a:rPr>
            <a:t>GOALE: </a:t>
          </a:r>
          <a:r>
            <a:rPr lang="en-US" sz="1300" b="0" i="0" kern="1200" dirty="0">
              <a:solidFill>
                <a:schemeClr val="tx1"/>
              </a:solidFill>
            </a:rPr>
            <a:t>Genetic (Mantissa) Optimization and Asymmetric Layer-wise Exponent </a:t>
          </a:r>
          <a:r>
            <a:rPr lang="en-US" sz="1300" b="0" kern="1200" cap="none" baseline="-25000" dirty="0">
              <a:solidFill>
                <a:srgbClr val="C00000"/>
              </a:solidFill>
              <a:latin typeface="Arial" panose="020B0604020202020204" pitchFamily="34" charset="0"/>
              <a:cs typeface="Arial" panose="020B0604020202020204" pitchFamily="34" charset="0"/>
            </a:rPr>
            <a:t>(Chapter 4) </a:t>
          </a:r>
          <a:endParaRPr lang="en-US" sz="1300" b="0" i="0" kern="1200" dirty="0">
            <a:solidFill>
              <a:schemeClr val="tx1"/>
            </a:solidFill>
          </a:endParaRPr>
        </a:p>
      </dsp:txBody>
      <dsp:txXfrm rot="-5400000">
        <a:off x="730514" y="2146476"/>
        <a:ext cx="7097081" cy="614616"/>
      </dsp:txXfrm>
    </dsp:sp>
    <dsp:sp modelId="{8A0D1EDB-8922-4A2E-92D8-B42DCECF319E}">
      <dsp:nvSpPr>
        <dsp:cNvPr id="0" name=""/>
        <dsp:cNvSpPr/>
      </dsp:nvSpPr>
      <dsp:spPr>
        <a:xfrm rot="5400000">
          <a:off x="-157180" y="3215632"/>
          <a:ext cx="1047869" cy="733508"/>
        </a:xfrm>
        <a:prstGeom prst="chevron">
          <a:avLst/>
        </a:prstGeom>
        <a:solidFill>
          <a:schemeClr val="dk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4</a:t>
          </a:r>
        </a:p>
      </dsp:txBody>
      <dsp:txXfrm rot="-5400000">
        <a:off x="1" y="3425205"/>
        <a:ext cx="733508" cy="314361"/>
      </dsp:txXfrm>
    </dsp:sp>
    <dsp:sp modelId="{1E7E24B1-7783-484A-8C55-B25B29A13AE7}">
      <dsp:nvSpPr>
        <dsp:cNvPr id="0" name=""/>
        <dsp:cNvSpPr/>
      </dsp:nvSpPr>
      <dsp:spPr>
        <a:xfrm rot="5400000">
          <a:off x="3958116" y="-166158"/>
          <a:ext cx="681114" cy="7130330"/>
        </a:xfrm>
        <a:prstGeom prst="round2SameRect">
          <a:avLst/>
        </a:prstGeom>
        <a:solidFill>
          <a:schemeClr val="accent1">
            <a:lumMod val="20000"/>
            <a:lumOff val="80000"/>
            <a:alpha val="90000"/>
          </a:schemeClr>
        </a:solidFill>
        <a:ln w="12700" cap="flat" cmpd="sng" algn="ctr">
          <a:solidFill>
            <a:schemeClr val="dk2">
              <a:hueOff val="0"/>
              <a:satOff val="0"/>
              <a:lumOff val="0"/>
              <a:alphaOff val="0"/>
            </a:schemeClr>
          </a:solidFill>
          <a:prstDash val="solid"/>
        </a:ln>
        <a:effectLst>
          <a:outerShdw blurRad="39999" dist="23000" algn="bl" rotWithShape="0">
            <a:srgbClr val="000000">
              <a:alpha val="40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Conclusion and Future Plan</a:t>
          </a:r>
        </a:p>
      </dsp:txBody>
      <dsp:txXfrm rot="-5400000">
        <a:off x="733509" y="3091698"/>
        <a:ext cx="7097081" cy="614616"/>
      </dsp:txXfrm>
    </dsp:sp>
    <dsp:sp modelId="{7FA8D367-A372-4658-8DAF-1E7FBB6D707E}">
      <dsp:nvSpPr>
        <dsp:cNvPr id="0" name=""/>
        <dsp:cNvSpPr/>
      </dsp:nvSpPr>
      <dsp:spPr>
        <a:xfrm rot="5400000">
          <a:off x="-157180" y="4168293"/>
          <a:ext cx="1047869" cy="733508"/>
        </a:xfrm>
        <a:prstGeom prst="chevron">
          <a:avLst/>
        </a:prstGeom>
        <a:solidFill>
          <a:schemeClr val="dk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5</a:t>
          </a:r>
        </a:p>
      </dsp:txBody>
      <dsp:txXfrm rot="-5400000">
        <a:off x="1" y="4377866"/>
        <a:ext cx="733508" cy="314361"/>
      </dsp:txXfrm>
    </dsp:sp>
    <dsp:sp modelId="{A6574252-219E-43AE-AF98-05484B1BD39D}">
      <dsp:nvSpPr>
        <dsp:cNvPr id="0" name=""/>
        <dsp:cNvSpPr/>
      </dsp:nvSpPr>
      <dsp:spPr>
        <a:xfrm rot="5400000">
          <a:off x="3958116" y="776299"/>
          <a:ext cx="681114" cy="7130330"/>
        </a:xfrm>
        <a:prstGeom prst="round2SameRect">
          <a:avLst/>
        </a:prstGeom>
        <a:solidFill>
          <a:schemeClr val="accent1">
            <a:lumMod val="20000"/>
            <a:lumOff val="80000"/>
            <a:alpha val="90000"/>
          </a:schemeClr>
        </a:solidFill>
        <a:ln w="12700" cap="flat" cmpd="sng" algn="ctr">
          <a:solidFill>
            <a:schemeClr val="dk2">
              <a:hueOff val="0"/>
              <a:satOff val="0"/>
              <a:lumOff val="0"/>
              <a:alphaOff val="0"/>
            </a:schemeClr>
          </a:solidFill>
          <a:prstDash val="solid"/>
        </a:ln>
        <a:effectLst>
          <a:outerShdw blurRad="39999" dist="23000" algn="bl" rotWithShape="0">
            <a:srgbClr val="000000">
              <a:alpha val="40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Publications</a:t>
          </a:r>
        </a:p>
      </dsp:txBody>
      <dsp:txXfrm rot="-5400000">
        <a:off x="733509" y="4034156"/>
        <a:ext cx="7097081" cy="614616"/>
      </dsp:txXfrm>
    </dsp:sp>
    <dsp:sp modelId="{C53012F4-26AB-4756-998D-26C8C3271D53}">
      <dsp:nvSpPr>
        <dsp:cNvPr id="0" name=""/>
        <dsp:cNvSpPr/>
      </dsp:nvSpPr>
      <dsp:spPr>
        <a:xfrm rot="5400000">
          <a:off x="-157180" y="5005014"/>
          <a:ext cx="1047869" cy="733508"/>
        </a:xfrm>
        <a:prstGeom prst="chevron">
          <a:avLst/>
        </a:prstGeom>
        <a:solidFill>
          <a:schemeClr val="dk2">
            <a:hueOff val="0"/>
            <a:satOff val="0"/>
            <a:lumOff val="0"/>
            <a:alphaOff val="0"/>
          </a:schemeClr>
        </a:solidFill>
        <a:ln>
          <a:noFill/>
        </a:ln>
        <a:effectLst>
          <a:outerShdw blurRad="39999" dist="23000" algn="bl" rotWithShape="0">
            <a:srgbClr val="000000">
              <a:alpha val="4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6</a:t>
          </a:r>
        </a:p>
      </dsp:txBody>
      <dsp:txXfrm rot="-5400000">
        <a:off x="1" y="5214587"/>
        <a:ext cx="733508" cy="314361"/>
      </dsp:txXfrm>
    </dsp:sp>
    <dsp:sp modelId="{4DD10701-CDF5-48EA-96E8-36A04B94682C}">
      <dsp:nvSpPr>
        <dsp:cNvPr id="0" name=""/>
        <dsp:cNvSpPr/>
      </dsp:nvSpPr>
      <dsp:spPr>
        <a:xfrm rot="5400000">
          <a:off x="3949559" y="1637138"/>
          <a:ext cx="681114" cy="7130330"/>
        </a:xfrm>
        <a:prstGeom prst="round2SameRect">
          <a:avLst/>
        </a:prstGeom>
        <a:solidFill>
          <a:schemeClr val="accent1">
            <a:lumMod val="20000"/>
            <a:lumOff val="80000"/>
            <a:alpha val="90000"/>
          </a:schemeClr>
        </a:solidFill>
        <a:ln w="12700" cap="flat" cmpd="sng" algn="ctr">
          <a:solidFill>
            <a:schemeClr val="dk2">
              <a:hueOff val="0"/>
              <a:satOff val="0"/>
              <a:lumOff val="0"/>
              <a:alphaOff val="0"/>
            </a:schemeClr>
          </a:solidFill>
          <a:prstDash val="solid"/>
        </a:ln>
        <a:effectLst>
          <a:outerShdw blurRad="39999" dist="23000" algn="bl" rotWithShape="0">
            <a:srgbClr val="000000">
              <a:alpha val="40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Questions and Answers</a:t>
          </a:r>
        </a:p>
      </dsp:txBody>
      <dsp:txXfrm rot="-5400000">
        <a:off x="724952" y="4894995"/>
        <a:ext cx="7097081" cy="6146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911FA-CAF5-46B3-8C84-35C8CB0CF53A}" type="datetimeFigureOut">
              <a:rPr lang="ko-KR" altLang="en-US" smtClean="0"/>
              <a:t>2024-06-27</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40440-095A-4B19-856A-D0E15939D52D}" type="slidenum">
              <a:rPr lang="ko-KR" altLang="en-US" smtClean="0"/>
              <a:t>‹#›</a:t>
            </a:fld>
            <a:endParaRPr lang="ko-KR" altLang="en-US"/>
          </a:p>
        </p:txBody>
      </p:sp>
    </p:spTree>
    <p:extLst>
      <p:ext uri="{BB962C8B-B14F-4D97-AF65-F5344CB8AC3E}">
        <p14:creationId xmlns:p14="http://schemas.microsoft.com/office/powerpoint/2010/main" val="22904809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31"/>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defTabSz="966069">
              <a:defRPr sz="2400">
                <a:solidFill>
                  <a:schemeClr val="tx1"/>
                </a:solidFill>
                <a:latin typeface="Times New Roman" pitchFamily="18" charset="0"/>
                <a:ea typeface="굴림" pitchFamily="50" charset="-127"/>
              </a:defRPr>
            </a:lvl1pPr>
            <a:lvl2pPr marL="743619" indent="-286007" defTabSz="966069">
              <a:defRPr sz="2400">
                <a:solidFill>
                  <a:schemeClr val="tx1"/>
                </a:solidFill>
                <a:latin typeface="Times New Roman" pitchFamily="18" charset="0"/>
                <a:ea typeface="굴림" pitchFamily="50" charset="-127"/>
              </a:defRPr>
            </a:lvl2pPr>
            <a:lvl3pPr marL="1144029" indent="-228806" defTabSz="966069">
              <a:defRPr sz="2400">
                <a:solidFill>
                  <a:schemeClr val="tx1"/>
                </a:solidFill>
                <a:latin typeface="Times New Roman" pitchFamily="18" charset="0"/>
                <a:ea typeface="굴림" pitchFamily="50" charset="-127"/>
              </a:defRPr>
            </a:lvl3pPr>
            <a:lvl4pPr marL="1601640" indent="-228806" defTabSz="966069">
              <a:defRPr sz="2400">
                <a:solidFill>
                  <a:schemeClr val="tx1"/>
                </a:solidFill>
                <a:latin typeface="Times New Roman" pitchFamily="18" charset="0"/>
                <a:ea typeface="굴림" pitchFamily="50" charset="-127"/>
              </a:defRPr>
            </a:lvl4pPr>
            <a:lvl5pPr marL="2059252" indent="-228806" defTabSz="966069">
              <a:defRPr sz="2400">
                <a:solidFill>
                  <a:schemeClr val="tx1"/>
                </a:solidFill>
                <a:latin typeface="Times New Roman" pitchFamily="18" charset="0"/>
                <a:ea typeface="굴림" pitchFamily="50" charset="-127"/>
              </a:defRPr>
            </a:lvl5pPr>
            <a:lvl6pPr marL="2516863"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6pPr>
            <a:lvl7pPr marL="2974475"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7pPr>
            <a:lvl8pPr marL="3432086"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8pPr>
            <a:lvl9pPr marL="3889698"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9pPr>
          </a:lstStyle>
          <a:p>
            <a:fld id="{F1BAFD82-E219-4BAD-A38B-3DD8ED26962F}" type="slidenum">
              <a:rPr lang="ko-KR" altLang="en-US" sz="1300"/>
              <a:pPr/>
              <a:t>1</a:t>
            </a:fld>
            <a:endParaRPr lang="en-US" altLang="ko-KR" sz="13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p>
            <a:pPr eaLnBrk="1" hangingPunct="1"/>
            <a:endParaRPr lang="ko-KR" altLang="en-US"/>
          </a:p>
        </p:txBody>
      </p:sp>
    </p:spTree>
    <p:extLst>
      <p:ext uri="{BB962C8B-B14F-4D97-AF65-F5344CB8AC3E}">
        <p14:creationId xmlns:p14="http://schemas.microsoft.com/office/powerpoint/2010/main" val="3877157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the algorithm has determined the optimal exponent width for Images, weights and Gradients. Next step is to find the optimal bits for Mantissa.</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13</a:t>
            </a:fld>
            <a:endParaRPr lang="ko-KR" altLang="en-US"/>
          </a:p>
        </p:txBody>
      </p:sp>
    </p:spTree>
    <p:extLst>
      <p:ext uri="{BB962C8B-B14F-4D97-AF65-F5344CB8AC3E}">
        <p14:creationId xmlns:p14="http://schemas.microsoft.com/office/powerpoint/2010/main" val="114125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starts by reducing the mantissa width drastically using division. Then, it calculates the effect of the reduction. If the </a:t>
            </a:r>
            <a:r>
              <a:rPr lang="en-US" dirty="0" err="1"/>
              <a:t>mAP</a:t>
            </a:r>
            <a:r>
              <a:rPr lang="en-US" dirty="0"/>
              <a:t> degradation is less than the allowed threshold, it will opt for more aggressive reduction in the next iteration. If it violates the threshold, the mantissa width will go to the fine-tuning phase to find the mantissa width that satisfies the threshold.</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14</a:t>
            </a:fld>
            <a:endParaRPr lang="ko-KR" altLang="en-US"/>
          </a:p>
        </p:txBody>
      </p:sp>
    </p:spTree>
    <p:extLst>
      <p:ext uri="{BB962C8B-B14F-4D97-AF65-F5344CB8AC3E}">
        <p14:creationId xmlns:p14="http://schemas.microsoft.com/office/powerpoint/2010/main" val="658215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finding the exponent and mantissa widths that satisfy the degradation threshold, I studied the areas which can further improve the accuracy without increasing the data path.</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15</a:t>
            </a:fld>
            <a:endParaRPr lang="ko-KR" altLang="en-US"/>
          </a:p>
        </p:txBody>
      </p:sp>
    </p:spTree>
    <p:extLst>
      <p:ext uri="{BB962C8B-B14F-4D97-AF65-F5344CB8AC3E}">
        <p14:creationId xmlns:p14="http://schemas.microsoft.com/office/powerpoint/2010/main" val="2872630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improve the accuracy is by addressing the issue of small quantization errors in multiplication which accumulates</a:t>
            </a:r>
            <a:r>
              <a:rPr lang="en-US" baseline="0" dirty="0"/>
              <a:t> into large errors</a:t>
            </a:r>
            <a:r>
              <a:rPr lang="en-US" dirty="0"/>
              <a:t> and degrading the overall accuracy. By increasing the precision in accumulation</a:t>
            </a:r>
            <a:r>
              <a:rPr lang="en-US" baseline="0" dirty="0"/>
              <a:t> these errors can be minimized. And by converting the accumulation results back to optimal mantissa width we can keep the benefits of optimized data path. </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16</a:t>
            </a:fld>
            <a:endParaRPr lang="ko-KR" altLang="en-US"/>
          </a:p>
        </p:txBody>
      </p:sp>
    </p:spTree>
    <p:extLst>
      <p:ext uri="{BB962C8B-B14F-4D97-AF65-F5344CB8AC3E}">
        <p14:creationId xmlns:p14="http://schemas.microsoft.com/office/powerpoint/2010/main" val="3577960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developed a coordinate descent algorithm for layer-wise mantissa optimization. The algorithm calculates the impact of each layer by increasing the mantissa width and calculating its effect on accuracy. Then, it sorts the layers based on their impact scores in descending order. Next, it gradually increases the mantissa width and checks the improvement. If the improvement by increasing the mantissa width of this layer is not significant, it uses the minimum mantissa width for that layer.</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17</a:t>
            </a:fld>
            <a:endParaRPr lang="ko-KR" altLang="en-US"/>
          </a:p>
        </p:txBody>
      </p:sp>
    </p:spTree>
    <p:extLst>
      <p:ext uri="{BB962C8B-B14F-4D97-AF65-F5344CB8AC3E}">
        <p14:creationId xmlns:p14="http://schemas.microsoft.com/office/powerpoint/2010/main" val="2815593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example experiments</a:t>
            </a:r>
            <a:r>
              <a:rPr lang="en-US" baseline="0" dirty="0"/>
              <a:t> for 2-Precision levels and 3-Precision Levels for YOLOv2-Tiny. In 2 Precision level if we look into blue line, the algorithm only increased the mantissa width for layers which it determines has more impact.</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18</a:t>
            </a:fld>
            <a:endParaRPr lang="ko-KR" altLang="en-US"/>
          </a:p>
        </p:txBody>
      </p:sp>
    </p:spTree>
    <p:extLst>
      <p:ext uri="{BB962C8B-B14F-4D97-AF65-F5344CB8AC3E}">
        <p14:creationId xmlns:p14="http://schemas.microsoft.com/office/powerpoint/2010/main" val="724488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verify my</a:t>
            </a:r>
            <a:r>
              <a:rPr lang="en-US" sz="1200" kern="1200" baseline="0" dirty="0">
                <a:solidFill>
                  <a:schemeClr val="tx1"/>
                </a:solidFill>
                <a:effectLst/>
                <a:latin typeface="+mn-lt"/>
                <a:ea typeface="+mn-ea"/>
                <a:cs typeface="+mn-cs"/>
              </a:rPr>
              <a:t> model with custom FP operations I have developed</a:t>
            </a:r>
            <a:r>
              <a:rPr lang="en-US" sz="1200" kern="1200" dirty="0">
                <a:solidFill>
                  <a:schemeClr val="tx1"/>
                </a:solidFill>
                <a:effectLst/>
                <a:latin typeface="+mn-lt"/>
                <a:ea typeface="+mn-ea"/>
                <a:cs typeface="+mn-cs"/>
              </a:rPr>
              <a:t> flexible CUDA libraries that convert IEEE 32-bit floating-point format into any configuration of exponent and mantissa bits. It also allows for custom asymmetric exponent range</a:t>
            </a:r>
            <a:r>
              <a:rPr lang="en-US" dirty="0"/>
              <a:t>. For example, if we simply use A×B, Python or </a:t>
            </a:r>
            <a:r>
              <a:rPr lang="en-US" dirty="0" err="1"/>
              <a:t>PyTorch</a:t>
            </a:r>
            <a:r>
              <a:rPr lang="en-US" dirty="0"/>
              <a:t> would perform the operation on either FP32 or INT8. With these CUDA libraries, all arithmetic operations are performed in custom floating point formats by operating on the sign, exponent, and mantissa separately. These results show that our minimum hybrid precision floating point format, HPFP10, has degradation less than the allowed training degradation for our autonomous car project. Our 2-level HPFP and 3-level HPFP formats have further reduced this degradation to make it more accurate.</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19</a:t>
            </a:fld>
            <a:endParaRPr lang="ko-KR" altLang="en-US"/>
          </a:p>
        </p:txBody>
      </p:sp>
    </p:spTree>
    <p:extLst>
      <p:ext uri="{BB962C8B-B14F-4D97-AF65-F5344CB8AC3E}">
        <p14:creationId xmlns:p14="http://schemas.microsoft.com/office/powerpoint/2010/main" val="200041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evaluate it on hardware, I have used FPGA VCU118 and </a:t>
            </a:r>
            <a:r>
              <a:rPr lang="en-US" baseline="0" dirty="0" err="1"/>
              <a:t>linux</a:t>
            </a:r>
            <a:r>
              <a:rPr lang="en-US" baseline="0" dirty="0"/>
              <a:t> server. The data is sent from server via PCIE interface to DRAM and then processed by NPU</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20</a:t>
            </a:fld>
            <a:endParaRPr lang="ko-KR" altLang="en-US"/>
          </a:p>
        </p:txBody>
      </p:sp>
    </p:spTree>
    <p:extLst>
      <p:ext uri="{BB962C8B-B14F-4D97-AF65-F5344CB8AC3E}">
        <p14:creationId xmlns:p14="http://schemas.microsoft.com/office/powerpoint/2010/main" val="1327670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comparing the hardware implementation of this design with our previous design in the same year, we found that despite having similar computation</a:t>
            </a:r>
            <a:r>
              <a:rPr lang="en-US" baseline="0" dirty="0"/>
              <a:t> capabilities</a:t>
            </a:r>
            <a:r>
              <a:rPr lang="en-US" dirty="0"/>
              <a:t>, we were able to reduce the gap between computation capability</a:t>
            </a:r>
            <a:r>
              <a:rPr lang="en-US" baseline="0" dirty="0"/>
              <a:t> vs memory’s ability to provide data to processing elements. Due to optimized arithmetic's energy is reduced 49.4% and LUTs by 37.2%</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21</a:t>
            </a:fld>
            <a:endParaRPr lang="ko-KR" altLang="en-US"/>
          </a:p>
        </p:txBody>
      </p:sp>
    </p:spTree>
    <p:extLst>
      <p:ext uri="{BB962C8B-B14F-4D97-AF65-F5344CB8AC3E}">
        <p14:creationId xmlns:p14="http://schemas.microsoft.com/office/powerpoint/2010/main" val="2670844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31"/>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lstStyle>
            <a:lvl1pPr defTabSz="966069">
              <a:defRPr sz="2400">
                <a:solidFill>
                  <a:schemeClr val="tx1"/>
                </a:solidFill>
                <a:latin typeface="Times New Roman" pitchFamily="18" charset="0"/>
                <a:ea typeface="굴림" pitchFamily="50" charset="-127"/>
              </a:defRPr>
            </a:lvl1pPr>
            <a:lvl2pPr marL="743619" indent="-286007" defTabSz="966069">
              <a:defRPr sz="2400">
                <a:solidFill>
                  <a:schemeClr val="tx1"/>
                </a:solidFill>
                <a:latin typeface="Times New Roman" pitchFamily="18" charset="0"/>
                <a:ea typeface="굴림" pitchFamily="50" charset="-127"/>
              </a:defRPr>
            </a:lvl2pPr>
            <a:lvl3pPr marL="1144029" indent="-228806" defTabSz="966069">
              <a:defRPr sz="2400">
                <a:solidFill>
                  <a:schemeClr val="tx1"/>
                </a:solidFill>
                <a:latin typeface="Times New Roman" pitchFamily="18" charset="0"/>
                <a:ea typeface="굴림" pitchFamily="50" charset="-127"/>
              </a:defRPr>
            </a:lvl3pPr>
            <a:lvl4pPr marL="1601640" indent="-228806" defTabSz="966069">
              <a:defRPr sz="2400">
                <a:solidFill>
                  <a:schemeClr val="tx1"/>
                </a:solidFill>
                <a:latin typeface="Times New Roman" pitchFamily="18" charset="0"/>
                <a:ea typeface="굴림" pitchFamily="50" charset="-127"/>
              </a:defRPr>
            </a:lvl4pPr>
            <a:lvl5pPr marL="2059252" indent="-228806" defTabSz="966069">
              <a:defRPr sz="2400">
                <a:solidFill>
                  <a:schemeClr val="tx1"/>
                </a:solidFill>
                <a:latin typeface="Times New Roman" pitchFamily="18" charset="0"/>
                <a:ea typeface="굴림" pitchFamily="50" charset="-127"/>
              </a:defRPr>
            </a:lvl5pPr>
            <a:lvl6pPr marL="2516863"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6pPr>
            <a:lvl7pPr marL="2974475"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7pPr>
            <a:lvl8pPr marL="3432086"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8pPr>
            <a:lvl9pPr marL="3889698"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9pPr>
          </a:lstStyle>
          <a:p>
            <a:fld id="{F1BAFD82-E219-4BAD-A38B-3DD8ED26962F}" type="slidenum">
              <a:rPr lang="ko-KR" altLang="en-US" sz="1300"/>
              <a:pPr/>
              <a:t>22</a:t>
            </a:fld>
            <a:endParaRPr lang="en-US" altLang="ko-KR" sz="13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lstStyle/>
          <a:p>
            <a:pPr eaLnBrk="1" hangingPunct="1"/>
            <a:r>
              <a:rPr lang="en-US" altLang="ko-KR" dirty="0"/>
              <a:t>This section explains the Chapter 4</a:t>
            </a:r>
            <a:r>
              <a:rPr lang="en-US" altLang="ko-KR" baseline="0" dirty="0"/>
              <a:t> of my Thesis. The method used in this section is called Genetic Mantissa Optimization and Layer wise Asymmetric Exponent Optimization</a:t>
            </a:r>
            <a:endParaRPr lang="ko-KR" altLang="en-US" dirty="0"/>
          </a:p>
        </p:txBody>
      </p:sp>
    </p:spTree>
    <p:extLst>
      <p:ext uri="{BB962C8B-B14F-4D97-AF65-F5344CB8AC3E}">
        <p14:creationId xmlns:p14="http://schemas.microsoft.com/office/powerpoint/2010/main" val="277057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dirty="0"/>
              <a:t>One of the</a:t>
            </a:r>
            <a:r>
              <a:rPr lang="en-US" baseline="0" dirty="0"/>
              <a:t> </a:t>
            </a:r>
            <a:r>
              <a:rPr lang="en-US" dirty="0"/>
              <a:t>Biggest Challenge in deploying CNNs on Edge Devices is the unequal</a:t>
            </a:r>
            <a:r>
              <a:rPr lang="en-US" baseline="0" dirty="0"/>
              <a:t> scaling of hardware capabilities. With each passing year the computation time is reducing by a larger factor than reduction in the time required by memory. This makes the memory bandwidth bottleneck. The 2</a:t>
            </a:r>
            <a:r>
              <a:rPr lang="en-US" baseline="30000" dirty="0"/>
              <a:t>nd</a:t>
            </a:r>
            <a:r>
              <a:rPr lang="en-US" baseline="0" dirty="0"/>
              <a:t> challenge is that convolutional operators in CNNs consumes enormous power and area. While we want our edge device to be low power and compact. </a:t>
            </a:r>
            <a:r>
              <a:rPr lang="en-US" dirty="0"/>
              <a:t>One straightforward approach to</a:t>
            </a:r>
            <a:r>
              <a:rPr lang="en-US" baseline="0" dirty="0"/>
              <a:t> address these issues is </a:t>
            </a:r>
            <a:r>
              <a:rPr lang="en-US" dirty="0"/>
              <a:t>to reduce the data width of the model. Instead of using 32B bits we can use smaller </a:t>
            </a:r>
            <a:r>
              <a:rPr lang="en-US" dirty="0" err="1"/>
              <a:t>datawidth</a:t>
            </a:r>
            <a:r>
              <a:rPr lang="en-US" dirty="0"/>
              <a:t>.</a:t>
            </a:r>
            <a:r>
              <a:rPr lang="en-US" baseline="0" dirty="0"/>
              <a:t> </a:t>
            </a:r>
            <a:r>
              <a:rPr lang="en-US" dirty="0"/>
              <a:t>But this introduces significant</a:t>
            </a:r>
            <a:r>
              <a:rPr lang="en-US" baseline="0" dirty="0"/>
              <a:t> accuracy drop.</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5</a:t>
            </a:fld>
            <a:endParaRPr lang="ko-KR" altLang="en-US"/>
          </a:p>
        </p:txBody>
      </p:sp>
    </p:spTree>
    <p:extLst>
      <p:ext uri="{BB962C8B-B14F-4D97-AF65-F5344CB8AC3E}">
        <p14:creationId xmlns:p14="http://schemas.microsoft.com/office/powerpoint/2010/main" val="200333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address the challenges of previous</a:t>
            </a:r>
            <a:r>
              <a:rPr lang="en-US" baseline="0" dirty="0"/>
              <a:t> accelerator. In previous Inference accelerators, Integers are used or symmetric exponents are used. My previous method used asymmetric based on data type e.g. Image, Weight, Gradients. Layer wise asymmetrical exponent based on standard deviation is proposed. The methods for layer wise optimization are linear and their convergence time is very high. In this design I will utilize Genetic Algorithm to more effectively optimize the mantissa for each layer.</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23</a:t>
            </a:fld>
            <a:endParaRPr lang="ko-KR" altLang="en-US"/>
          </a:p>
        </p:txBody>
      </p:sp>
    </p:spTree>
    <p:extLst>
      <p:ext uri="{BB962C8B-B14F-4D97-AF65-F5344CB8AC3E}">
        <p14:creationId xmlns:p14="http://schemas.microsoft.com/office/powerpoint/2010/main" val="1046767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baseline="0" dirty="0"/>
              <a:t> most of Inference accelerators are based on Integers, therefore </a:t>
            </a:r>
            <a:r>
              <a:rPr lang="en-US" dirty="0"/>
              <a:t>I have analyzed the feasibility of Floating</a:t>
            </a:r>
            <a:r>
              <a:rPr lang="en-US" baseline="0" dirty="0"/>
              <a:t> point accelerator</a:t>
            </a:r>
            <a:r>
              <a:rPr lang="en-US" dirty="0"/>
              <a:t>. FP MAC units generally have a larger area than integer MAC units. However, when multiplying two integer numbers, the resultant number needs to be normalized. Normalizers typically require computationally expensive dividers. The overall design, after incorporating the normalizer, becomes comparable to an FP design. In our case, the integer-based design is even less efficient.</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24</a:t>
            </a:fld>
            <a:endParaRPr lang="ko-KR" altLang="en-US"/>
          </a:p>
        </p:txBody>
      </p:sp>
    </p:spTree>
    <p:extLst>
      <p:ext uri="{BB962C8B-B14F-4D97-AF65-F5344CB8AC3E}">
        <p14:creationId xmlns:p14="http://schemas.microsoft.com/office/powerpoint/2010/main" val="3696340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optimizing the exponent width, we need to analyze the distribution of our CNN model. As shown in Figure 1, more than 80% of the data is clustered around the mean. Traditional methods of clipping the range do not provide information about the minimum and maximum exponents because the exponent is symmetric around the mean. I propose a better method</a:t>
            </a:r>
            <a:r>
              <a:rPr lang="en-US" baseline="0" dirty="0"/>
              <a:t> to</a:t>
            </a:r>
            <a:r>
              <a:rPr lang="en-US" dirty="0"/>
              <a:t> evaluate the exponent distribution instead of the real value distribution. This approach allows us to easily identify the exponent ranges where most of our data resides.</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25</a:t>
            </a:fld>
            <a:endParaRPr lang="ko-KR" altLang="en-US"/>
          </a:p>
        </p:txBody>
      </p:sp>
    </p:spTree>
    <p:extLst>
      <p:ext uri="{BB962C8B-B14F-4D97-AF65-F5344CB8AC3E}">
        <p14:creationId xmlns:p14="http://schemas.microsoft.com/office/powerpoint/2010/main" val="642520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inference, since the weights remain the same for each layer, we can directly optimize them. However, for each image, we have different feature maps. Therefore, we first need to aggregate the count of each exponent of all feature maps in that layer and then calculate their standard deviation. Initially, we clip the range outside 1 standard deviation, then outside 2 standard deviations, and so on until the target accuracy is achieved. As shown in the table, after clipping 3 standard deviations, the accuracy is very close to the baseline accuracy.</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26</a:t>
            </a:fld>
            <a:endParaRPr lang="ko-KR" altLang="en-US"/>
          </a:p>
        </p:txBody>
      </p:sp>
    </p:spTree>
    <p:extLst>
      <p:ext uri="{BB962C8B-B14F-4D97-AF65-F5344CB8AC3E}">
        <p14:creationId xmlns:p14="http://schemas.microsoft.com/office/powerpoint/2010/main" val="1018636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the algorithm has determined the optimal exponent width for all layers. Next step is to find the optimal bits for Mantissa.</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27</a:t>
            </a:fld>
            <a:endParaRPr lang="ko-KR" altLang="en-US"/>
          </a:p>
        </p:txBody>
      </p:sp>
    </p:spTree>
    <p:extLst>
      <p:ext uri="{BB962C8B-B14F-4D97-AF65-F5344CB8AC3E}">
        <p14:creationId xmlns:p14="http://schemas.microsoft.com/office/powerpoint/2010/main" val="3253529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dirty="0"/>
              <a:t>Layer-wise mantissa optimization involves a very large and complex search space. Therefore, in my proposed method, I will utilize a Genetic Algorithm to effectively navigate valuable regions and quickly find a near-optimal solution. In this method, the mantissa width of a single layer is used as a gene, and the combination of these genes across all layers is referred to as a chromosome.</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28</a:t>
            </a:fld>
            <a:endParaRPr lang="ko-KR" altLang="en-US"/>
          </a:p>
        </p:txBody>
      </p:sp>
    </p:spTree>
    <p:extLst>
      <p:ext uri="{BB962C8B-B14F-4D97-AF65-F5344CB8AC3E}">
        <p14:creationId xmlns:p14="http://schemas.microsoft.com/office/powerpoint/2010/main" val="776001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randomly initialize the population, there is a high chance of never reaching an optimal solution. Therefore, to perform</a:t>
            </a:r>
            <a:r>
              <a:rPr lang="en-US" baseline="0" dirty="0"/>
              <a:t> </a:t>
            </a:r>
            <a:r>
              <a:rPr lang="en-US" dirty="0"/>
              <a:t>a quality-aware optimization, we will first determine the maximum and minimum mantissa widths. These values will be used as the initial genes passed to our genetic algorithm.</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29</a:t>
            </a:fld>
            <a:endParaRPr lang="ko-KR" altLang="en-US"/>
          </a:p>
        </p:txBody>
      </p:sp>
    </p:spTree>
    <p:extLst>
      <p:ext uri="{BB962C8B-B14F-4D97-AF65-F5344CB8AC3E}">
        <p14:creationId xmlns:p14="http://schemas.microsoft.com/office/powerpoint/2010/main" val="1040065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exponent width of each layer is already determined, we will linearly reduce the mantissa width uniformly across all layers. The last mantissa width that satisfies the uniform precision degradation threshold will be used as the maximum mantissa width, ensuring the best possible accuracy.</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30</a:t>
            </a:fld>
            <a:endParaRPr lang="ko-KR" altLang="en-US"/>
          </a:p>
        </p:txBody>
      </p:sp>
    </p:spTree>
    <p:extLst>
      <p:ext uri="{BB962C8B-B14F-4D97-AF65-F5344CB8AC3E}">
        <p14:creationId xmlns:p14="http://schemas.microsoft.com/office/powerpoint/2010/main" val="2828125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the minimum mantissa width for each layer, we will first determine the relationship between accuracy and Signal-to-Quantization-Noise Ratio (SQNR). I have used coordinate descent quantization method which reduces the mantissa width of one layer at a time while keeping the others at their maximum width. This process is repeated for each layer. As shown in the first graph, when the SQNR is low, the solution never reaches the target accuracy. However, for SQNR above a certain threshold, the solution consistently reaches the target accuracy. We will use this SQNR threshold to generate the initial chromosomes for our genetic algorithm.</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31</a:t>
            </a:fld>
            <a:endParaRPr lang="ko-KR" altLang="en-US"/>
          </a:p>
        </p:txBody>
      </p:sp>
    </p:spTree>
    <p:extLst>
      <p:ext uri="{BB962C8B-B14F-4D97-AF65-F5344CB8AC3E}">
        <p14:creationId xmlns:p14="http://schemas.microsoft.com/office/powerpoint/2010/main" val="1991117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Chromosomes will be generated by this Greedy algorithm which will use SQNR Threshold</a:t>
            </a:r>
            <a:r>
              <a:rPr lang="en-US" baseline="0" dirty="0"/>
              <a:t> as parameter instead of accuracy. I will explain this with illustrative example</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32</a:t>
            </a:fld>
            <a:endParaRPr lang="ko-KR" altLang="en-US"/>
          </a:p>
        </p:txBody>
      </p:sp>
    </p:spTree>
    <p:extLst>
      <p:ext uri="{BB962C8B-B14F-4D97-AF65-F5344CB8AC3E}">
        <p14:creationId xmlns:p14="http://schemas.microsoft.com/office/powerpoint/2010/main" val="1610834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address these issues My research is focused on optimizing arithmetic and data paths. By targeting the arithmetic, I am focusing on optimizing more than 90% of the hardware in traditional CNNs, which have convolution layers and require arithmetic operators such as adders and multipliers.</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6</a:t>
            </a:fld>
            <a:endParaRPr lang="ko-KR" altLang="en-US"/>
          </a:p>
        </p:txBody>
      </p:sp>
    </p:spTree>
    <p:extLst>
      <p:ext uri="{BB962C8B-B14F-4D97-AF65-F5344CB8AC3E}">
        <p14:creationId xmlns:p14="http://schemas.microsoft.com/office/powerpoint/2010/main" val="1829615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algorithm is to generate the initial chromosomes where each layer satisfies the SQNR threshold. In this YOLOv2 example, the algorithm produced 5000 initial chromosomes based on the validation dataset. We now need one chromosome that performs well across all images and utilizes low hardware resources. With these initial chromosomes, we are ready to proceed with the Genetic Algorithm.</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33</a:t>
            </a:fld>
            <a:endParaRPr lang="ko-KR" altLang="en-US"/>
          </a:p>
        </p:txBody>
      </p:sp>
    </p:spTree>
    <p:extLst>
      <p:ext uri="{BB962C8B-B14F-4D97-AF65-F5344CB8AC3E}">
        <p14:creationId xmlns:p14="http://schemas.microsoft.com/office/powerpoint/2010/main" val="3312256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the Genetic Algorithm is to establish the initial population based on these initial chromosomes. In this example, out of the 5000 initial chromosomes, the algorithm randomly selected 100 chromosomes to form the initial population</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34</a:t>
            </a:fld>
            <a:endParaRPr lang="ko-KR" altLang="en-US"/>
          </a:p>
        </p:txBody>
      </p:sp>
    </p:spTree>
    <p:extLst>
      <p:ext uri="{BB962C8B-B14F-4D97-AF65-F5344CB8AC3E}">
        <p14:creationId xmlns:p14="http://schemas.microsoft.com/office/powerpoint/2010/main" val="3213805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 is to evaluate the fitness of this initial population. Since the goal of this algorithm is to minimize hardware resources, I calculate fitness by dividing the accuracy by the sum of the mantissa widths. Since fitness is directly proportional to accuracy and inversely proportional to the sum of the mantissa widths, we will achieve a solution with a balanced high accuracy and low mantissa width. For example, 1</a:t>
            </a:r>
            <a:r>
              <a:rPr lang="en-US" baseline="30000" dirty="0"/>
              <a:t>st</a:t>
            </a:r>
            <a:r>
              <a:rPr lang="en-US" dirty="0"/>
              <a:t> </a:t>
            </a:r>
            <a:r>
              <a:rPr lang="en-US" dirty="0" err="1"/>
              <a:t>indiviual</a:t>
            </a:r>
            <a:r>
              <a:rPr lang="en-US" dirty="0"/>
              <a:t>, although the accuracy is high, the fitness score is lower compared to 100th individual with a smaller mantissa width. Similarly, for 2</a:t>
            </a:r>
            <a:r>
              <a:rPr lang="en-US" baseline="30000" dirty="0"/>
              <a:t>nd</a:t>
            </a:r>
            <a:r>
              <a:rPr lang="en-US" dirty="0"/>
              <a:t> individual, the sum of the mantissa widths is lower, but due to high accuracy, this</a:t>
            </a:r>
            <a:r>
              <a:rPr lang="en-US" baseline="0" dirty="0"/>
              <a:t> solution has higher fitness.</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35</a:t>
            </a:fld>
            <a:endParaRPr lang="ko-KR" altLang="en-US"/>
          </a:p>
        </p:txBody>
      </p:sp>
    </p:spTree>
    <p:extLst>
      <p:ext uri="{BB962C8B-B14F-4D97-AF65-F5344CB8AC3E}">
        <p14:creationId xmlns:p14="http://schemas.microsoft.com/office/powerpoint/2010/main" val="521365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 is parent selection. The algorithm selects the parents with the highest fitness scores.</a:t>
            </a:r>
            <a:r>
              <a:rPr lang="en-US" baseline="0" dirty="0"/>
              <a:t> T</a:t>
            </a:r>
            <a:r>
              <a:rPr lang="en-US" dirty="0"/>
              <a:t>he total number of parents is twice the size of the population to produce enough offspring to replace the old population.</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36</a:t>
            </a:fld>
            <a:endParaRPr lang="ko-KR" altLang="en-US"/>
          </a:p>
        </p:txBody>
      </p:sp>
    </p:spTree>
    <p:extLst>
      <p:ext uri="{BB962C8B-B14F-4D97-AF65-F5344CB8AC3E}">
        <p14:creationId xmlns:p14="http://schemas.microsoft.com/office/powerpoint/2010/main" val="1122640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37</a:t>
            </a:fld>
            <a:endParaRPr lang="ko-KR" altLang="en-US"/>
          </a:p>
        </p:txBody>
      </p:sp>
    </p:spTree>
    <p:extLst>
      <p:ext uri="{BB962C8B-B14F-4D97-AF65-F5344CB8AC3E}">
        <p14:creationId xmlns:p14="http://schemas.microsoft.com/office/powerpoint/2010/main" val="1219275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38</a:t>
            </a:fld>
            <a:endParaRPr lang="ko-KR" altLang="en-US"/>
          </a:p>
        </p:txBody>
      </p:sp>
    </p:spTree>
    <p:extLst>
      <p:ext uri="{BB962C8B-B14F-4D97-AF65-F5344CB8AC3E}">
        <p14:creationId xmlns:p14="http://schemas.microsoft.com/office/powerpoint/2010/main" val="1639902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39</a:t>
            </a:fld>
            <a:endParaRPr lang="ko-KR" altLang="en-US"/>
          </a:p>
        </p:txBody>
      </p:sp>
    </p:spTree>
    <p:extLst>
      <p:ext uri="{BB962C8B-B14F-4D97-AF65-F5344CB8AC3E}">
        <p14:creationId xmlns:p14="http://schemas.microsoft.com/office/powerpoint/2010/main" val="18371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40</a:t>
            </a:fld>
            <a:endParaRPr lang="ko-KR" altLang="en-US"/>
          </a:p>
        </p:txBody>
      </p:sp>
    </p:spTree>
    <p:extLst>
      <p:ext uri="{BB962C8B-B14F-4D97-AF65-F5344CB8AC3E}">
        <p14:creationId xmlns:p14="http://schemas.microsoft.com/office/powerpoint/2010/main" val="3260830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41</a:t>
            </a:fld>
            <a:endParaRPr lang="ko-KR" altLang="en-US"/>
          </a:p>
        </p:txBody>
      </p:sp>
    </p:spTree>
    <p:extLst>
      <p:ext uri="{BB962C8B-B14F-4D97-AF65-F5344CB8AC3E}">
        <p14:creationId xmlns:p14="http://schemas.microsoft.com/office/powerpoint/2010/main" val="3125139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42</a:t>
            </a:fld>
            <a:endParaRPr lang="ko-KR" altLang="en-US"/>
          </a:p>
        </p:txBody>
      </p:sp>
    </p:spTree>
    <p:extLst>
      <p:ext uri="{BB962C8B-B14F-4D97-AF65-F5344CB8AC3E}">
        <p14:creationId xmlns:p14="http://schemas.microsoft.com/office/powerpoint/2010/main" val="339698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optimize the arithmetic, few researchers are working on integer arithmetic. But integer quantization methods have failed to provide reasonable results for training. Then few researchers have evaluated the brain floating point to optimize the mantissa width from default 23 bits to 7 bits. But </a:t>
            </a:r>
            <a:r>
              <a:rPr lang="en-US" baseline="0" dirty="0" err="1"/>
              <a:t>bfloat</a:t>
            </a:r>
            <a:r>
              <a:rPr lang="en-US" baseline="0" dirty="0"/>
              <a:t> doesn’t support optimization on exponent and no support for mixed precision. For exponent optimization, block </a:t>
            </a:r>
            <a:r>
              <a:rPr lang="en-US" baseline="0" dirty="0" err="1"/>
              <a:t>fp</a:t>
            </a:r>
            <a:r>
              <a:rPr lang="en-US" baseline="0" dirty="0"/>
              <a:t> is evaluated where a common exponent is sent for a block of numbers but the efficiency is highly dependent on the block size. Smaller block size have negligible benefits while a larger block size has reduced accuracy</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7</a:t>
            </a:fld>
            <a:endParaRPr lang="ko-KR" altLang="en-US"/>
          </a:p>
        </p:txBody>
      </p:sp>
    </p:spTree>
    <p:extLst>
      <p:ext uri="{BB962C8B-B14F-4D97-AF65-F5344CB8AC3E}">
        <p14:creationId xmlns:p14="http://schemas.microsoft.com/office/powerpoint/2010/main" val="1842074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46</a:t>
            </a:fld>
            <a:endParaRPr lang="ko-KR" altLang="en-US"/>
          </a:p>
        </p:txBody>
      </p:sp>
    </p:spTree>
    <p:extLst>
      <p:ext uri="{BB962C8B-B14F-4D97-AF65-F5344CB8AC3E}">
        <p14:creationId xmlns:p14="http://schemas.microsoft.com/office/powerpoint/2010/main" val="2046119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47</a:t>
            </a:fld>
            <a:endParaRPr lang="ko-KR" altLang="en-US"/>
          </a:p>
        </p:txBody>
      </p:sp>
    </p:spTree>
    <p:extLst>
      <p:ext uri="{BB962C8B-B14F-4D97-AF65-F5344CB8AC3E}">
        <p14:creationId xmlns:p14="http://schemas.microsoft.com/office/powerpoint/2010/main" val="190025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31"/>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lstStyle>
            <a:lvl1pPr defTabSz="966069">
              <a:defRPr sz="2400">
                <a:solidFill>
                  <a:schemeClr val="tx1"/>
                </a:solidFill>
                <a:latin typeface="Times New Roman" pitchFamily="18" charset="0"/>
                <a:ea typeface="굴림" pitchFamily="50" charset="-127"/>
              </a:defRPr>
            </a:lvl1pPr>
            <a:lvl2pPr marL="743619" indent="-286007" defTabSz="966069">
              <a:defRPr sz="2400">
                <a:solidFill>
                  <a:schemeClr val="tx1"/>
                </a:solidFill>
                <a:latin typeface="Times New Roman" pitchFamily="18" charset="0"/>
                <a:ea typeface="굴림" pitchFamily="50" charset="-127"/>
              </a:defRPr>
            </a:lvl2pPr>
            <a:lvl3pPr marL="1144029" indent="-228806" defTabSz="966069">
              <a:defRPr sz="2400">
                <a:solidFill>
                  <a:schemeClr val="tx1"/>
                </a:solidFill>
                <a:latin typeface="Times New Roman" pitchFamily="18" charset="0"/>
                <a:ea typeface="굴림" pitchFamily="50" charset="-127"/>
              </a:defRPr>
            </a:lvl3pPr>
            <a:lvl4pPr marL="1601640" indent="-228806" defTabSz="966069">
              <a:defRPr sz="2400">
                <a:solidFill>
                  <a:schemeClr val="tx1"/>
                </a:solidFill>
                <a:latin typeface="Times New Roman" pitchFamily="18" charset="0"/>
                <a:ea typeface="굴림" pitchFamily="50" charset="-127"/>
              </a:defRPr>
            </a:lvl4pPr>
            <a:lvl5pPr marL="2059252" indent="-228806" defTabSz="966069">
              <a:defRPr sz="2400">
                <a:solidFill>
                  <a:schemeClr val="tx1"/>
                </a:solidFill>
                <a:latin typeface="Times New Roman" pitchFamily="18" charset="0"/>
                <a:ea typeface="굴림" pitchFamily="50" charset="-127"/>
              </a:defRPr>
            </a:lvl5pPr>
            <a:lvl6pPr marL="2516863"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6pPr>
            <a:lvl7pPr marL="2974475"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7pPr>
            <a:lvl8pPr marL="3432086"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8pPr>
            <a:lvl9pPr marL="3889698" indent="-228806" defTabSz="966069" eaLnBrk="0" fontAlgn="base" hangingPunct="0">
              <a:spcBef>
                <a:spcPct val="0"/>
              </a:spcBef>
              <a:spcAft>
                <a:spcPct val="0"/>
              </a:spcAft>
              <a:defRPr sz="2400">
                <a:solidFill>
                  <a:schemeClr val="tx1"/>
                </a:solidFill>
                <a:latin typeface="Times New Roman" pitchFamily="18" charset="0"/>
                <a:ea typeface="굴림" pitchFamily="50" charset="-127"/>
              </a:defRPr>
            </a:lvl9pPr>
          </a:lstStyle>
          <a:p>
            <a:fld id="{F1BAFD82-E219-4BAD-A38B-3DD8ED26962F}" type="slidenum">
              <a:rPr lang="ko-KR" altLang="en-US" sz="1300"/>
              <a:pPr/>
              <a:t>8</a:t>
            </a:fld>
            <a:endParaRPr lang="en-US" altLang="ko-KR" sz="13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lstStyle/>
          <a:p>
            <a:pPr eaLnBrk="1" hangingPunct="1"/>
            <a:r>
              <a:rPr lang="en-US" dirty="0"/>
              <a:t>To address these limitations</a:t>
            </a:r>
            <a:r>
              <a:rPr lang="en-US" baseline="0" dirty="0"/>
              <a:t> we came up with our own optimization method DREAM. </a:t>
            </a:r>
            <a:endParaRPr lang="ko-KR" altLang="en-US" dirty="0"/>
          </a:p>
        </p:txBody>
      </p:sp>
    </p:spTree>
    <p:extLst>
      <p:ext uri="{BB962C8B-B14F-4D97-AF65-F5344CB8AC3E}">
        <p14:creationId xmlns:p14="http://schemas.microsoft.com/office/powerpoint/2010/main" val="4271067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equation represents a general floating point number, consisting of a sign, mantissa, and exponent. In all subsequent slides, whenever I mention "mantissa," I am referring to this fractional part, and when I mention "exponent," I am referring to the exponent without bias. This is based on the default IEEE FP32 format. My goal is to reduce data widths without significant loss of accuracy.</a:t>
            </a:r>
          </a:p>
          <a:p>
            <a:r>
              <a:rPr lang="en-US" dirty="0"/>
              <a:t>If we compare with Previous methods, they either use symmetrical or if they use</a:t>
            </a:r>
            <a:r>
              <a:rPr lang="en-US" baseline="0" dirty="0"/>
              <a:t> </a:t>
            </a:r>
            <a:r>
              <a:rPr lang="en-US" dirty="0"/>
              <a:t>asymmetrical exponents they use it uniformly for all layers. My method, however, determines the asymmetrical exponent range based on the data type, with separate ranges for images, weights, and gradients. While traditional mantissa optimization methods are fixed, DREAM employs dynamic optimization based on feedback. A key difference in my approach is that, unlike mixed precision models that support the highest precision layer in data path, I support the lowest precision layer, which enhances DRAM access</a:t>
            </a:r>
            <a:r>
              <a:rPr lang="en-US" baseline="0" dirty="0"/>
              <a:t> and using Stochastic Rounding methods to compensate the accuracy drop.</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9</a:t>
            </a:fld>
            <a:endParaRPr lang="ko-KR" altLang="en-US"/>
          </a:p>
        </p:txBody>
      </p:sp>
    </p:spTree>
    <p:extLst>
      <p:ext uri="{BB962C8B-B14F-4D97-AF65-F5344CB8AC3E}">
        <p14:creationId xmlns:p14="http://schemas.microsoft.com/office/powerpoint/2010/main" val="55485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optimizing the floating-point representation is to optimize the exponent. At this point, the optimal number of exponent bits and mantissa bits are both unknown.</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10</a:t>
            </a:fld>
            <a:endParaRPr lang="ko-KR" altLang="en-US"/>
          </a:p>
        </p:txBody>
      </p:sp>
    </p:spTree>
    <p:extLst>
      <p:ext uri="{BB962C8B-B14F-4D97-AF65-F5344CB8AC3E}">
        <p14:creationId xmlns:p14="http://schemas.microsoft.com/office/powerpoint/2010/main" val="3036417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 optimization can be done by eliminating the redundancy of symmetry and removing the outliers. For example, in this exponent distribution, the maximum exponent is -3, and the minimum is -97. If we represent this range using traditional mapping of 8 bits, more than 60% of available representations would be wasted. However, by properly managing the outliers and mapping only the important exponents, we can represent this distribution in 6 bits without losing much accuracy.</a:t>
            </a:r>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11</a:t>
            </a:fld>
            <a:endParaRPr lang="ko-KR" altLang="en-US"/>
          </a:p>
        </p:txBody>
      </p:sp>
    </p:spTree>
    <p:extLst>
      <p:ext uri="{BB962C8B-B14F-4D97-AF65-F5344CB8AC3E}">
        <p14:creationId xmlns:p14="http://schemas.microsoft.com/office/powerpoint/2010/main" val="1233834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dirty="0"/>
              <a:t>algorithm for Exponent Optimization begins by calculating the percentage of exponent occurrence in the model. Then, it finds the maximum and minimum exponents. If the minimum exponent occurrence is less than the outlier threshold, then</a:t>
            </a:r>
            <a:r>
              <a:rPr lang="en-US" baseline="0" dirty="0"/>
              <a:t> algorithm will drop that exponent and </a:t>
            </a:r>
            <a:r>
              <a:rPr lang="en-US" dirty="0"/>
              <a:t>will find the next minimum exponent. After that, it will determine the minimum number of bits needed to represent this range. It</a:t>
            </a:r>
            <a:r>
              <a:rPr lang="en-US" baseline="0" dirty="0"/>
              <a:t> then </a:t>
            </a:r>
            <a:r>
              <a:rPr lang="en-US" dirty="0"/>
              <a:t>calculates the </a:t>
            </a:r>
            <a:r>
              <a:rPr lang="en-US" dirty="0" err="1"/>
              <a:t>mAP</a:t>
            </a:r>
            <a:r>
              <a:rPr lang="en-US" dirty="0"/>
              <a:t> degradation. If the </a:t>
            </a:r>
            <a:r>
              <a:rPr lang="en-US" dirty="0" err="1"/>
              <a:t>mAP</a:t>
            </a:r>
            <a:r>
              <a:rPr lang="en-US" dirty="0"/>
              <a:t> degradation is higher than the allowed degradation, the algorithm will keep</a:t>
            </a:r>
            <a:r>
              <a:rPr lang="en-US" baseline="0" dirty="0"/>
              <a:t> </a:t>
            </a:r>
            <a:r>
              <a:rPr lang="en-US" dirty="0"/>
              <a:t>reduce the outlier threshold and find the exponent</a:t>
            </a:r>
            <a:r>
              <a:rPr lang="en-US" baseline="0" dirty="0"/>
              <a:t> range again. In this way for every model it will determine what percentage of outliers can be dropped.</a:t>
            </a:r>
            <a:endParaRPr lang="en-US" dirty="0"/>
          </a:p>
        </p:txBody>
      </p:sp>
      <p:sp>
        <p:nvSpPr>
          <p:cNvPr id="4" name="Slide Number Placeholder 3"/>
          <p:cNvSpPr>
            <a:spLocks noGrp="1"/>
          </p:cNvSpPr>
          <p:nvPr>
            <p:ph type="sldNum" sz="quarter" idx="10"/>
          </p:nvPr>
        </p:nvSpPr>
        <p:spPr/>
        <p:txBody>
          <a:bodyPr/>
          <a:lstStyle/>
          <a:p>
            <a:fld id="{0F340440-095A-4B19-856A-D0E15939D52D}" type="slidenum">
              <a:rPr lang="ko-KR" altLang="en-US" smtClean="0"/>
              <a:t>12</a:t>
            </a:fld>
            <a:endParaRPr lang="ko-KR" altLang="en-US"/>
          </a:p>
        </p:txBody>
      </p:sp>
    </p:spTree>
    <p:extLst>
      <p:ext uri="{BB962C8B-B14F-4D97-AF65-F5344CB8AC3E}">
        <p14:creationId xmlns:p14="http://schemas.microsoft.com/office/powerpoint/2010/main" val="198682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Rectangle 8"/>
          <p:cNvSpPr/>
          <p:nvPr/>
        </p:nvSpPr>
        <p:spPr>
          <a:xfrm>
            <a:off x="-14288" y="4846638"/>
            <a:ext cx="142876" cy="2011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9"/>
          <p:cNvSpPr/>
          <p:nvPr/>
        </p:nvSpPr>
        <p:spPr>
          <a:xfrm>
            <a:off x="-14288" y="0"/>
            <a:ext cx="142876" cy="48466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ko-KR" altLang="en-US"/>
              <a:t>마스터 제목 스타일 편집</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endParaRPr lang="en-US" dirty="0"/>
          </a:p>
        </p:txBody>
      </p:sp>
      <p:sp>
        <p:nvSpPr>
          <p:cNvPr id="6" name="Date Placeholder 3"/>
          <p:cNvSpPr>
            <a:spLocks noGrp="1"/>
          </p:cNvSpPr>
          <p:nvPr>
            <p:ph type="dt" sz="half" idx="10"/>
          </p:nvPr>
        </p:nvSpPr>
        <p:spPr/>
        <p:txBody>
          <a:bodyPr/>
          <a:lstStyle>
            <a:lvl1pPr>
              <a:defRPr/>
            </a:lvl1pPr>
          </a:lstStyle>
          <a:p>
            <a:pPr>
              <a:defRPr/>
            </a:pPr>
            <a:endParaRPr lang="en-US" altLang="ko-KR"/>
          </a:p>
        </p:txBody>
      </p:sp>
      <p:sp>
        <p:nvSpPr>
          <p:cNvPr id="7" name="Footer Placeholder 4"/>
          <p:cNvSpPr>
            <a:spLocks noGrp="1"/>
          </p:cNvSpPr>
          <p:nvPr>
            <p:ph type="ftr" sz="quarter" idx="11"/>
          </p:nvPr>
        </p:nvSpPr>
        <p:spPr/>
        <p:txBody>
          <a:bodyPr/>
          <a:lstStyle>
            <a:lvl1pPr>
              <a:defRPr/>
            </a:lvl1pPr>
          </a:lstStyle>
          <a:p>
            <a:pPr>
              <a:defRPr/>
            </a:pPr>
            <a:endParaRPr lang="en-US" altLang="ko-KR"/>
          </a:p>
        </p:txBody>
      </p:sp>
      <p:sp>
        <p:nvSpPr>
          <p:cNvPr id="8" name="Slide Number Placeholder 5"/>
          <p:cNvSpPr>
            <a:spLocks noGrp="1"/>
          </p:cNvSpPr>
          <p:nvPr>
            <p:ph type="sldNum" sz="quarter" idx="12"/>
          </p:nvPr>
        </p:nvSpPr>
        <p:spPr/>
        <p:txBody>
          <a:bodyPr/>
          <a:lstStyle>
            <a:lvl1pPr algn="r">
              <a:defRPr sz="2400" b="1" smtClean="0">
                <a:solidFill>
                  <a:schemeClr val="tx2"/>
                </a:solidFill>
              </a:defRPr>
            </a:lvl1pPr>
          </a:lstStyle>
          <a:p>
            <a:pPr>
              <a:defRPr/>
            </a:pPr>
            <a:fld id="{0C8551AD-C154-47EA-A654-86527F835483}" type="slidenum">
              <a:rPr lang="ko-KR" altLang="en-US"/>
              <a:pPr>
                <a:defRPr/>
              </a:pPr>
              <a:t>‹#›</a:t>
            </a:fld>
            <a:endParaRPr lang="en-US" altLang="ko-KR"/>
          </a:p>
        </p:txBody>
      </p:sp>
    </p:spTree>
    <p:extLst>
      <p:ext uri="{BB962C8B-B14F-4D97-AF65-F5344CB8AC3E}">
        <p14:creationId xmlns:p14="http://schemas.microsoft.com/office/powerpoint/2010/main" val="4206319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ko-KR"/>
          </a:p>
        </p:txBody>
      </p:sp>
      <p:sp>
        <p:nvSpPr>
          <p:cNvPr id="5" name="Footer Placeholder 4"/>
          <p:cNvSpPr>
            <a:spLocks noGrp="1"/>
          </p:cNvSpPr>
          <p:nvPr>
            <p:ph type="ftr" sz="quarter" idx="11"/>
          </p:nvPr>
        </p:nvSpPr>
        <p:spPr/>
        <p:txBody>
          <a:bodyPr/>
          <a:lstStyle>
            <a:lvl1pPr>
              <a:defRPr/>
            </a:lvl1pPr>
          </a:lstStyle>
          <a:p>
            <a:pPr>
              <a:defRPr/>
            </a:pPr>
            <a:endParaRPr lang="en-US" altLang="ko-KR"/>
          </a:p>
        </p:txBody>
      </p:sp>
      <p:sp>
        <p:nvSpPr>
          <p:cNvPr id="6" name="Slide Number Placeholder 5"/>
          <p:cNvSpPr>
            <a:spLocks noGrp="1"/>
          </p:cNvSpPr>
          <p:nvPr>
            <p:ph type="sldNum" sz="quarter" idx="12"/>
          </p:nvPr>
        </p:nvSpPr>
        <p:spPr/>
        <p:txBody>
          <a:bodyPr/>
          <a:lstStyle>
            <a:lvl1pPr>
              <a:defRPr/>
            </a:lvl1pPr>
          </a:lstStyle>
          <a:p>
            <a:pPr>
              <a:defRPr/>
            </a:pPr>
            <a:fld id="{751634A9-D284-4000-8660-4B1890F80D36}" type="slidenum">
              <a:rPr lang="ko-KR" altLang="en-US"/>
              <a:pPr>
                <a:defRPr/>
              </a:pPr>
              <a:t>‹#›</a:t>
            </a:fld>
            <a:endParaRPr lang="en-US" altLang="ko-KR"/>
          </a:p>
        </p:txBody>
      </p:sp>
    </p:spTree>
    <p:extLst>
      <p:ext uri="{BB962C8B-B14F-4D97-AF65-F5344CB8AC3E}">
        <p14:creationId xmlns:p14="http://schemas.microsoft.com/office/powerpoint/2010/main" val="2304194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ko-KR" altLang="en-US"/>
              <a:t>마스터 제목 스타일 편집</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ko-KR"/>
          </a:p>
        </p:txBody>
      </p:sp>
      <p:sp>
        <p:nvSpPr>
          <p:cNvPr id="5" name="Footer Placeholder 4"/>
          <p:cNvSpPr>
            <a:spLocks noGrp="1"/>
          </p:cNvSpPr>
          <p:nvPr>
            <p:ph type="ftr" sz="quarter" idx="11"/>
          </p:nvPr>
        </p:nvSpPr>
        <p:spPr/>
        <p:txBody>
          <a:bodyPr/>
          <a:lstStyle>
            <a:lvl1pPr>
              <a:defRPr/>
            </a:lvl1pPr>
          </a:lstStyle>
          <a:p>
            <a:pPr>
              <a:defRPr/>
            </a:pPr>
            <a:endParaRPr lang="en-US" altLang="ko-KR"/>
          </a:p>
        </p:txBody>
      </p:sp>
      <p:sp>
        <p:nvSpPr>
          <p:cNvPr id="6" name="Slide Number Placeholder 5"/>
          <p:cNvSpPr>
            <a:spLocks noGrp="1"/>
          </p:cNvSpPr>
          <p:nvPr>
            <p:ph type="sldNum" sz="quarter" idx="12"/>
          </p:nvPr>
        </p:nvSpPr>
        <p:spPr/>
        <p:txBody>
          <a:bodyPr/>
          <a:lstStyle>
            <a:lvl1pPr>
              <a:defRPr/>
            </a:lvl1pPr>
          </a:lstStyle>
          <a:p>
            <a:pPr>
              <a:defRPr/>
            </a:pPr>
            <a:fld id="{FADD6F51-D9E4-41E5-A366-222F14684F50}" type="slidenum">
              <a:rPr lang="ko-KR" altLang="en-US"/>
              <a:pPr>
                <a:defRPr/>
              </a:pPr>
              <a:t>‹#›</a:t>
            </a:fld>
            <a:endParaRPr lang="en-US" altLang="ko-KR"/>
          </a:p>
        </p:txBody>
      </p:sp>
    </p:spTree>
    <p:extLst>
      <p:ext uri="{BB962C8B-B14F-4D97-AF65-F5344CB8AC3E}">
        <p14:creationId xmlns:p14="http://schemas.microsoft.com/office/powerpoint/2010/main" val="282684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52718"/>
            <a:ext cx="5791200" cy="683994"/>
          </a:xfrm>
        </p:spPr>
        <p:txBody>
          <a:bodyPr>
            <a:normAutofit/>
          </a:bodyPr>
          <a:lstStyle>
            <a:lvl1pPr>
              <a:defRPr sz="2800" cap="none">
                <a:latin typeface="+mj-lt"/>
                <a:ea typeface="+mj-ea"/>
              </a:defRPr>
            </a:lvl1pPr>
          </a:lstStyle>
          <a:p>
            <a:r>
              <a:rPr lang="ko-KR" altLang="en-US" dirty="0"/>
              <a:t>마스터 제목 스타일 편집</a:t>
            </a:r>
            <a:endParaRPr lang="en-US" dirty="0"/>
          </a:p>
        </p:txBody>
      </p:sp>
      <p:sp>
        <p:nvSpPr>
          <p:cNvPr id="3" name="Content Placeholder 2"/>
          <p:cNvSpPr>
            <a:spLocks noGrp="1"/>
          </p:cNvSpPr>
          <p:nvPr>
            <p:ph idx="1"/>
          </p:nvPr>
        </p:nvSpPr>
        <p:spPr>
          <a:xfrm>
            <a:off x="457200" y="1196752"/>
            <a:ext cx="7620000" cy="2376264"/>
          </a:xfrm>
        </p:spPr>
        <p:txBody>
          <a:bodyPr>
            <a:noAutofit/>
          </a:bodyPr>
          <a:lstStyle>
            <a:lvl2pPr>
              <a:defRPr/>
            </a:lvl2pPr>
            <a:lvl3pPr>
              <a:defRPr/>
            </a:lvl3pPr>
            <a:lvl4pPr>
              <a:defRPr/>
            </a:lvl4pPr>
            <a:lvl5pPr>
              <a:defRPr/>
            </a:lvl5pPr>
          </a:lstStyle>
          <a:p>
            <a:pPr lvl="0"/>
            <a:r>
              <a:rPr lang="ko-KR" altLang="en-US" dirty="0"/>
              <a:t>마스터 텍스트 스타일을 편집합니다</a:t>
            </a:r>
          </a:p>
          <a:p>
            <a:pPr lvl="1"/>
            <a:r>
              <a:rPr lang="ko-KR" altLang="en-US" dirty="0"/>
              <a:t> 둘째 수준</a:t>
            </a:r>
          </a:p>
          <a:p>
            <a:pPr lvl="2"/>
            <a:r>
              <a:rPr lang="ko-KR" altLang="en-US" dirty="0"/>
              <a:t> 셋째 수준</a:t>
            </a:r>
          </a:p>
          <a:p>
            <a:pPr lvl="3"/>
            <a:r>
              <a:rPr lang="ko-KR" altLang="en-US" dirty="0"/>
              <a:t> 넷째 수준</a:t>
            </a:r>
          </a:p>
          <a:p>
            <a:pPr lvl="4"/>
            <a:r>
              <a:rPr lang="ko-KR" altLang="en-US" dirty="0"/>
              <a:t> 다섯째 수준</a:t>
            </a:r>
            <a:endParaRPr lang="en-US" dirty="0"/>
          </a:p>
        </p:txBody>
      </p:sp>
      <p:sp>
        <p:nvSpPr>
          <p:cNvPr id="4" name="Date Placeholder 3"/>
          <p:cNvSpPr>
            <a:spLocks noGrp="1"/>
          </p:cNvSpPr>
          <p:nvPr>
            <p:ph type="dt" sz="half" idx="10"/>
          </p:nvPr>
        </p:nvSpPr>
        <p:spPr/>
        <p:txBody>
          <a:bodyPr/>
          <a:lstStyle>
            <a:lvl1pPr>
              <a:defRPr dirty="0"/>
            </a:lvl1pPr>
          </a:lstStyle>
          <a:p>
            <a:pPr>
              <a:defRPr/>
            </a:pPr>
            <a:endParaRPr lang="en-US" altLang="ko-KR"/>
          </a:p>
        </p:txBody>
      </p:sp>
      <p:sp>
        <p:nvSpPr>
          <p:cNvPr id="5" name="Footer Placeholder 4"/>
          <p:cNvSpPr>
            <a:spLocks noGrp="1"/>
          </p:cNvSpPr>
          <p:nvPr>
            <p:ph type="ftr" sz="quarter" idx="11"/>
          </p:nvPr>
        </p:nvSpPr>
        <p:spPr/>
        <p:txBody>
          <a:bodyPr/>
          <a:lstStyle>
            <a:lvl1pPr>
              <a:defRPr dirty="0" smtClean="0"/>
            </a:lvl1pPr>
          </a:lstStyle>
          <a:p>
            <a:pPr>
              <a:defRPr/>
            </a:pPr>
            <a:r>
              <a:rPr lang="en-US" altLang="ko-KR"/>
              <a:t>Digital System Design 2013</a:t>
            </a:r>
          </a:p>
        </p:txBody>
      </p:sp>
      <p:sp>
        <p:nvSpPr>
          <p:cNvPr id="6" name="Slide Number Placeholder 5"/>
          <p:cNvSpPr>
            <a:spLocks noGrp="1"/>
          </p:cNvSpPr>
          <p:nvPr>
            <p:ph type="sldNum" sz="quarter" idx="12"/>
          </p:nvPr>
        </p:nvSpPr>
        <p:spPr/>
        <p:txBody>
          <a:bodyPr/>
          <a:lstStyle>
            <a:lvl1pPr>
              <a:defRPr/>
            </a:lvl1pPr>
          </a:lstStyle>
          <a:p>
            <a:pPr>
              <a:defRPr/>
            </a:pPr>
            <a:fld id="{23AF06AE-3D74-4B80-B329-472B9F79958D}" type="slidenum">
              <a:rPr lang="ko-KR" altLang="en-US"/>
              <a:pPr>
                <a:defRPr/>
              </a:pPr>
              <a:t>‹#›</a:t>
            </a:fld>
            <a:endParaRPr lang="en-US" altLang="ko-KR"/>
          </a:p>
        </p:txBody>
      </p:sp>
    </p:spTree>
    <p:extLst>
      <p:ext uri="{BB962C8B-B14F-4D97-AF65-F5344CB8AC3E}">
        <p14:creationId xmlns:p14="http://schemas.microsoft.com/office/powerpoint/2010/main" val="2706474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ko-KR" altLang="en-US"/>
              <a:t>마스터 제목 스타일 편집</a:t>
            </a:r>
            <a:endParaRPr lang="en-US" dirty="0"/>
          </a:p>
        </p:txBody>
      </p:sp>
      <p:sp>
        <p:nvSpPr>
          <p:cNvPr id="3" name="Text Placeholder 2"/>
          <p:cNvSpPr>
            <a:spLocks noGrp="1"/>
          </p:cNvSpPr>
          <p:nvPr>
            <p:ph type="body" idx="1" hasCustomPrompt="1"/>
          </p:nvPr>
        </p:nvSpPr>
        <p:spPr>
          <a:xfrm>
            <a:off x="457200" y="228601"/>
            <a:ext cx="7772400" cy="1066800"/>
          </a:xfrm>
        </p:spPr>
        <p:txBody>
          <a:bodyPr anchor="b"/>
          <a:lstStyle>
            <a:lvl1pPr marL="0" indent="0">
              <a:buNone/>
              <a:defRPr sz="2800" b="0" cap="none" spc="120" baseline="0">
                <a:solidFill>
                  <a:schemeClr val="tx2"/>
                </a:solidFill>
                <a:latin typeface="+mj-ea"/>
                <a:ea typeface="+mj-e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a:t>마스터 텍스트 스타일을 편집합니다</a:t>
            </a:r>
          </a:p>
        </p:txBody>
      </p:sp>
      <p:sp>
        <p:nvSpPr>
          <p:cNvPr id="4" name="Date Placeholder 3"/>
          <p:cNvSpPr>
            <a:spLocks noGrp="1"/>
          </p:cNvSpPr>
          <p:nvPr>
            <p:ph type="dt" sz="half" idx="10"/>
          </p:nvPr>
        </p:nvSpPr>
        <p:spPr/>
        <p:txBody>
          <a:bodyPr/>
          <a:lstStyle>
            <a:lvl1pPr>
              <a:defRPr/>
            </a:lvl1pPr>
          </a:lstStyle>
          <a:p>
            <a:pPr>
              <a:defRPr/>
            </a:pPr>
            <a:endParaRPr lang="en-US" altLang="ko-KR"/>
          </a:p>
        </p:txBody>
      </p:sp>
      <p:sp>
        <p:nvSpPr>
          <p:cNvPr id="5" name="Footer Placeholder 4"/>
          <p:cNvSpPr>
            <a:spLocks noGrp="1"/>
          </p:cNvSpPr>
          <p:nvPr>
            <p:ph type="ftr" sz="quarter" idx="11"/>
          </p:nvPr>
        </p:nvSpPr>
        <p:spPr/>
        <p:txBody>
          <a:bodyPr/>
          <a:lstStyle>
            <a:lvl1pPr>
              <a:defRPr/>
            </a:lvl1pPr>
          </a:lstStyle>
          <a:p>
            <a:pPr>
              <a:defRPr/>
            </a:pPr>
            <a:endParaRPr lang="en-US" altLang="ko-KR"/>
          </a:p>
        </p:txBody>
      </p:sp>
      <p:sp>
        <p:nvSpPr>
          <p:cNvPr id="6" name="Slide Number Placeholder 5"/>
          <p:cNvSpPr>
            <a:spLocks noGrp="1"/>
          </p:cNvSpPr>
          <p:nvPr>
            <p:ph type="sldNum" sz="quarter" idx="12"/>
          </p:nvPr>
        </p:nvSpPr>
        <p:spPr/>
        <p:txBody>
          <a:bodyPr/>
          <a:lstStyle>
            <a:lvl1pPr>
              <a:defRPr/>
            </a:lvl1pPr>
          </a:lstStyle>
          <a:p>
            <a:pPr>
              <a:defRPr/>
            </a:pPr>
            <a:fld id="{E6FCA01C-504E-4B17-A9A7-689A2D2F6F0D}" type="slidenum">
              <a:rPr lang="ko-KR" altLang="en-US"/>
              <a:pPr>
                <a:defRPr/>
              </a:pPr>
              <a:t>‹#›</a:t>
            </a:fld>
            <a:endParaRPr lang="en-US" altLang="ko-KR"/>
          </a:p>
        </p:txBody>
      </p:sp>
    </p:spTree>
    <p:extLst>
      <p:ext uri="{BB962C8B-B14F-4D97-AF65-F5344CB8AC3E}">
        <p14:creationId xmlns:p14="http://schemas.microsoft.com/office/powerpoint/2010/main" val="2876676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마스터 제목 스타일 편집</a:t>
            </a:r>
            <a:endParaRPr lang="en-US" dirty="0"/>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ko-KR"/>
          </a:p>
        </p:txBody>
      </p:sp>
      <p:sp>
        <p:nvSpPr>
          <p:cNvPr id="6" name="Footer Placeholder 4"/>
          <p:cNvSpPr>
            <a:spLocks noGrp="1"/>
          </p:cNvSpPr>
          <p:nvPr>
            <p:ph type="ftr" sz="quarter" idx="11"/>
          </p:nvPr>
        </p:nvSpPr>
        <p:spPr/>
        <p:txBody>
          <a:bodyPr/>
          <a:lstStyle>
            <a:lvl1pPr>
              <a:defRPr/>
            </a:lvl1pPr>
          </a:lstStyle>
          <a:p>
            <a:pPr>
              <a:defRPr/>
            </a:pPr>
            <a:endParaRPr lang="en-US" altLang="ko-KR"/>
          </a:p>
        </p:txBody>
      </p:sp>
      <p:sp>
        <p:nvSpPr>
          <p:cNvPr id="7" name="Slide Number Placeholder 5"/>
          <p:cNvSpPr>
            <a:spLocks noGrp="1"/>
          </p:cNvSpPr>
          <p:nvPr>
            <p:ph type="sldNum" sz="quarter" idx="12"/>
          </p:nvPr>
        </p:nvSpPr>
        <p:spPr/>
        <p:txBody>
          <a:bodyPr/>
          <a:lstStyle>
            <a:lvl1pPr>
              <a:defRPr/>
            </a:lvl1pPr>
          </a:lstStyle>
          <a:p>
            <a:pPr>
              <a:defRPr/>
            </a:pPr>
            <a:fld id="{06A14044-8BB3-4A5F-B3F9-3DBCF685F1B7}" type="slidenum">
              <a:rPr lang="ko-KR" altLang="en-US"/>
              <a:pPr>
                <a:defRPr/>
              </a:pPr>
              <a:t>‹#›</a:t>
            </a:fld>
            <a:endParaRPr lang="en-US" altLang="ko-KR"/>
          </a:p>
        </p:txBody>
      </p:sp>
    </p:spTree>
    <p:extLst>
      <p:ext uri="{BB962C8B-B14F-4D97-AF65-F5344CB8AC3E}">
        <p14:creationId xmlns:p14="http://schemas.microsoft.com/office/powerpoint/2010/main" val="130917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dirty="0"/>
              <a:t>마스터 제목 스타일 편집</a:t>
            </a:r>
            <a:endParaRPr lang="en-US" dirty="0"/>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ltLang="ko-KR"/>
          </a:p>
        </p:txBody>
      </p:sp>
      <p:sp>
        <p:nvSpPr>
          <p:cNvPr id="8" name="Footer Placeholder 4"/>
          <p:cNvSpPr>
            <a:spLocks noGrp="1"/>
          </p:cNvSpPr>
          <p:nvPr>
            <p:ph type="ftr" sz="quarter" idx="11"/>
          </p:nvPr>
        </p:nvSpPr>
        <p:spPr/>
        <p:txBody>
          <a:bodyPr/>
          <a:lstStyle>
            <a:lvl1pPr>
              <a:defRPr/>
            </a:lvl1pPr>
          </a:lstStyle>
          <a:p>
            <a:pPr>
              <a:defRPr/>
            </a:pPr>
            <a:endParaRPr lang="en-US" altLang="ko-KR"/>
          </a:p>
        </p:txBody>
      </p:sp>
      <p:sp>
        <p:nvSpPr>
          <p:cNvPr id="9" name="Slide Number Placeholder 5"/>
          <p:cNvSpPr>
            <a:spLocks noGrp="1"/>
          </p:cNvSpPr>
          <p:nvPr>
            <p:ph type="sldNum" sz="quarter" idx="12"/>
          </p:nvPr>
        </p:nvSpPr>
        <p:spPr/>
        <p:txBody>
          <a:bodyPr/>
          <a:lstStyle>
            <a:lvl1pPr>
              <a:defRPr/>
            </a:lvl1pPr>
          </a:lstStyle>
          <a:p>
            <a:pPr>
              <a:defRPr/>
            </a:pPr>
            <a:fld id="{3B27E8FC-C82E-4A48-B722-1738E5C3F97F}" type="slidenum">
              <a:rPr lang="ko-KR" altLang="en-US"/>
              <a:pPr>
                <a:defRPr/>
              </a:pPr>
              <a:t>‹#›</a:t>
            </a:fld>
            <a:endParaRPr lang="en-US" altLang="ko-KR"/>
          </a:p>
        </p:txBody>
      </p:sp>
    </p:spTree>
    <p:extLst>
      <p:ext uri="{BB962C8B-B14F-4D97-AF65-F5344CB8AC3E}">
        <p14:creationId xmlns:p14="http://schemas.microsoft.com/office/powerpoint/2010/main" val="2412534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마스터 제목 스타일 편집</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ltLang="ko-KR"/>
          </a:p>
        </p:txBody>
      </p:sp>
      <p:sp>
        <p:nvSpPr>
          <p:cNvPr id="4" name="Footer Placeholder 4"/>
          <p:cNvSpPr>
            <a:spLocks noGrp="1"/>
          </p:cNvSpPr>
          <p:nvPr>
            <p:ph type="ftr" sz="quarter" idx="11"/>
          </p:nvPr>
        </p:nvSpPr>
        <p:spPr/>
        <p:txBody>
          <a:bodyPr/>
          <a:lstStyle>
            <a:lvl1pPr>
              <a:defRPr/>
            </a:lvl1pPr>
          </a:lstStyle>
          <a:p>
            <a:pPr>
              <a:defRPr/>
            </a:pPr>
            <a:endParaRPr lang="en-US" altLang="ko-KR"/>
          </a:p>
        </p:txBody>
      </p:sp>
      <p:sp>
        <p:nvSpPr>
          <p:cNvPr id="5" name="Slide Number Placeholder 5"/>
          <p:cNvSpPr>
            <a:spLocks noGrp="1"/>
          </p:cNvSpPr>
          <p:nvPr>
            <p:ph type="sldNum" sz="quarter" idx="12"/>
          </p:nvPr>
        </p:nvSpPr>
        <p:spPr/>
        <p:txBody>
          <a:bodyPr/>
          <a:lstStyle>
            <a:lvl1pPr>
              <a:defRPr/>
            </a:lvl1pPr>
          </a:lstStyle>
          <a:p>
            <a:pPr>
              <a:defRPr/>
            </a:pPr>
            <a:fld id="{7D3B2EF4-50B1-4039-9EA3-D3D53658605D}" type="slidenum">
              <a:rPr lang="ko-KR" altLang="en-US"/>
              <a:pPr>
                <a:defRPr/>
              </a:pPr>
              <a:t>‹#›</a:t>
            </a:fld>
            <a:endParaRPr lang="en-US" altLang="ko-KR"/>
          </a:p>
        </p:txBody>
      </p:sp>
    </p:spTree>
    <p:extLst>
      <p:ext uri="{BB962C8B-B14F-4D97-AF65-F5344CB8AC3E}">
        <p14:creationId xmlns:p14="http://schemas.microsoft.com/office/powerpoint/2010/main" val="235427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ko-KR"/>
          </a:p>
        </p:txBody>
      </p:sp>
      <p:sp>
        <p:nvSpPr>
          <p:cNvPr id="3" name="Footer Placeholder 4"/>
          <p:cNvSpPr>
            <a:spLocks noGrp="1"/>
          </p:cNvSpPr>
          <p:nvPr>
            <p:ph type="ftr" sz="quarter" idx="11"/>
          </p:nvPr>
        </p:nvSpPr>
        <p:spPr/>
        <p:txBody>
          <a:bodyPr/>
          <a:lstStyle>
            <a:lvl1pPr>
              <a:defRPr/>
            </a:lvl1pPr>
          </a:lstStyle>
          <a:p>
            <a:pPr>
              <a:defRPr/>
            </a:pPr>
            <a:endParaRPr lang="en-US" altLang="ko-KR"/>
          </a:p>
        </p:txBody>
      </p:sp>
      <p:sp>
        <p:nvSpPr>
          <p:cNvPr id="4" name="Slide Number Placeholder 5"/>
          <p:cNvSpPr>
            <a:spLocks noGrp="1"/>
          </p:cNvSpPr>
          <p:nvPr>
            <p:ph type="sldNum" sz="quarter" idx="12"/>
          </p:nvPr>
        </p:nvSpPr>
        <p:spPr/>
        <p:txBody>
          <a:bodyPr/>
          <a:lstStyle>
            <a:lvl1pPr>
              <a:defRPr/>
            </a:lvl1pPr>
          </a:lstStyle>
          <a:p>
            <a:pPr>
              <a:defRPr/>
            </a:pPr>
            <a:fld id="{2AFBE580-4FC3-47AE-B719-3C25D1DC5CBA}" type="slidenum">
              <a:rPr lang="ko-KR" altLang="en-US"/>
              <a:pPr>
                <a:defRPr/>
              </a:pPr>
              <a:t>‹#›</a:t>
            </a:fld>
            <a:endParaRPr lang="en-US" altLang="ko-KR"/>
          </a:p>
        </p:txBody>
      </p:sp>
    </p:spTree>
    <p:extLst>
      <p:ext uri="{BB962C8B-B14F-4D97-AF65-F5344CB8AC3E}">
        <p14:creationId xmlns:p14="http://schemas.microsoft.com/office/powerpoint/2010/main" val="424898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8" name="Title 7"/>
          <p:cNvSpPr>
            <a:spLocks noGrp="1"/>
          </p:cNvSpPr>
          <p:nvPr>
            <p:ph type="title"/>
          </p:nvPr>
        </p:nvSpPr>
        <p:spPr/>
        <p:txBody>
          <a:bodyPr/>
          <a:lstStyle/>
          <a:p>
            <a:r>
              <a:rPr lang="ko-KR" altLang="en-US"/>
              <a:t>마스터 제목 스타일 편집</a:t>
            </a:r>
            <a:endParaRPr lang="en-US"/>
          </a:p>
        </p:txBody>
      </p:sp>
      <p:sp>
        <p:nvSpPr>
          <p:cNvPr id="5" name="Date Placeholder 3"/>
          <p:cNvSpPr>
            <a:spLocks noGrp="1"/>
          </p:cNvSpPr>
          <p:nvPr>
            <p:ph type="dt" sz="half" idx="10"/>
          </p:nvPr>
        </p:nvSpPr>
        <p:spPr/>
        <p:txBody>
          <a:bodyPr/>
          <a:lstStyle>
            <a:lvl1pPr>
              <a:defRPr/>
            </a:lvl1pPr>
          </a:lstStyle>
          <a:p>
            <a:pPr>
              <a:defRPr/>
            </a:pPr>
            <a:endParaRPr lang="en-US" altLang="ko-KR"/>
          </a:p>
        </p:txBody>
      </p:sp>
      <p:sp>
        <p:nvSpPr>
          <p:cNvPr id="6" name="Footer Placeholder 4"/>
          <p:cNvSpPr>
            <a:spLocks noGrp="1"/>
          </p:cNvSpPr>
          <p:nvPr>
            <p:ph type="ftr" sz="quarter" idx="11"/>
          </p:nvPr>
        </p:nvSpPr>
        <p:spPr/>
        <p:txBody>
          <a:bodyPr/>
          <a:lstStyle>
            <a:lvl1pPr>
              <a:defRPr/>
            </a:lvl1pPr>
          </a:lstStyle>
          <a:p>
            <a:pPr>
              <a:defRPr/>
            </a:pPr>
            <a:endParaRPr lang="en-US" altLang="ko-KR"/>
          </a:p>
        </p:txBody>
      </p:sp>
      <p:sp>
        <p:nvSpPr>
          <p:cNvPr id="7" name="Slide Number Placeholder 5"/>
          <p:cNvSpPr>
            <a:spLocks noGrp="1"/>
          </p:cNvSpPr>
          <p:nvPr>
            <p:ph type="sldNum" sz="quarter" idx="12"/>
          </p:nvPr>
        </p:nvSpPr>
        <p:spPr/>
        <p:txBody>
          <a:bodyPr/>
          <a:lstStyle>
            <a:lvl1pPr>
              <a:defRPr/>
            </a:lvl1pPr>
          </a:lstStyle>
          <a:p>
            <a:pPr>
              <a:defRPr/>
            </a:pPr>
            <a:fld id="{B2EFEA2A-15ED-470D-9C0E-F416A8151994}" type="slidenum">
              <a:rPr lang="ko-KR" altLang="en-US"/>
              <a:pPr>
                <a:defRPr/>
              </a:pPr>
              <a:t>‹#›</a:t>
            </a:fld>
            <a:endParaRPr lang="en-US" altLang="ko-KR"/>
          </a:p>
        </p:txBody>
      </p:sp>
    </p:spTree>
    <p:extLst>
      <p:ext uri="{BB962C8B-B14F-4D97-AF65-F5344CB8AC3E}">
        <p14:creationId xmlns:p14="http://schemas.microsoft.com/office/powerpoint/2010/main" val="36516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캡션 있는 그림">
    <p:spTree>
      <p:nvGrpSpPr>
        <p:cNvPr id="1" name=""/>
        <p:cNvGrpSpPr/>
        <p:nvPr/>
      </p:nvGrpSpPr>
      <p:grpSpPr>
        <a:xfrm>
          <a:off x="0" y="0"/>
          <a:ext cx="0" cy="0"/>
          <a:chOff x="0" y="0"/>
          <a:chExt cx="0" cy="0"/>
        </a:xfrm>
      </p:grpSpPr>
      <p:sp>
        <p:nvSpPr>
          <p:cNvPr id="5" name="Rectangle 8"/>
          <p:cNvSpPr/>
          <p:nvPr/>
        </p:nvSpPr>
        <p:spPr>
          <a:xfrm>
            <a:off x="9001125" y="4846638"/>
            <a:ext cx="142875" cy="2011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9"/>
          <p:cNvSpPr/>
          <p:nvPr/>
        </p:nvSpPr>
        <p:spPr>
          <a:xfrm>
            <a:off x="9001125" y="0"/>
            <a:ext cx="142875" cy="48466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endParaRPr lang="en-US" noProof="0"/>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8" name="Title 7"/>
          <p:cNvSpPr>
            <a:spLocks noGrp="1"/>
          </p:cNvSpPr>
          <p:nvPr>
            <p:ph type="title"/>
          </p:nvPr>
        </p:nvSpPr>
        <p:spPr>
          <a:xfrm>
            <a:off x="457200" y="4953000"/>
            <a:ext cx="8153400" cy="762000"/>
          </a:xfrm>
        </p:spPr>
        <p:txBody>
          <a:bodyPr anchor="t"/>
          <a:lstStyle>
            <a:lvl1pPr>
              <a:defRPr sz="3200"/>
            </a:lvl1pPr>
          </a:lstStyle>
          <a:p>
            <a:r>
              <a:rPr lang="ko-KR" altLang="en-US"/>
              <a:t>마스터 제목 스타일 편집</a:t>
            </a:r>
            <a:endParaRPr lang="en-US" dirty="0"/>
          </a:p>
        </p:txBody>
      </p:sp>
      <p:sp>
        <p:nvSpPr>
          <p:cNvPr id="7" name="Date Placeholder 4"/>
          <p:cNvSpPr>
            <a:spLocks noGrp="1"/>
          </p:cNvSpPr>
          <p:nvPr>
            <p:ph type="dt" sz="half" idx="10"/>
          </p:nvPr>
        </p:nvSpPr>
        <p:spPr/>
        <p:txBody>
          <a:bodyPr/>
          <a:lstStyle>
            <a:lvl1pPr>
              <a:defRPr/>
            </a:lvl1pPr>
          </a:lstStyle>
          <a:p>
            <a:pPr>
              <a:defRPr/>
            </a:pPr>
            <a:endParaRPr lang="en-US" altLang="ko-KR"/>
          </a:p>
        </p:txBody>
      </p:sp>
      <p:sp>
        <p:nvSpPr>
          <p:cNvPr id="9" name="Footer Placeholder 5"/>
          <p:cNvSpPr>
            <a:spLocks noGrp="1"/>
          </p:cNvSpPr>
          <p:nvPr>
            <p:ph type="ftr" sz="quarter" idx="11"/>
          </p:nvPr>
        </p:nvSpPr>
        <p:spPr/>
        <p:txBody>
          <a:bodyPr/>
          <a:lstStyle>
            <a:lvl1pPr>
              <a:defRPr/>
            </a:lvl1pPr>
          </a:lstStyle>
          <a:p>
            <a:pPr>
              <a:defRPr/>
            </a:pPr>
            <a:endParaRPr lang="en-US" altLang="ko-KR"/>
          </a:p>
        </p:txBody>
      </p:sp>
      <p:sp>
        <p:nvSpPr>
          <p:cNvPr id="10" name="Slide Number Placeholder 6"/>
          <p:cNvSpPr>
            <a:spLocks noGrp="1"/>
          </p:cNvSpPr>
          <p:nvPr>
            <p:ph type="sldNum" sz="quarter" idx="12"/>
          </p:nvPr>
        </p:nvSpPr>
        <p:spPr/>
        <p:txBody>
          <a:bodyPr/>
          <a:lstStyle>
            <a:lvl1pPr>
              <a:defRPr smtClean="0">
                <a:solidFill>
                  <a:schemeClr val="tx1"/>
                </a:solidFill>
              </a:defRPr>
            </a:lvl1pPr>
          </a:lstStyle>
          <a:p>
            <a:pPr>
              <a:defRPr/>
            </a:pPr>
            <a:fld id="{3EC34C0E-D096-4309-953B-FEE8A41BD167}" type="slidenum">
              <a:rPr lang="ko-KR" altLang="en-US"/>
              <a:pPr>
                <a:defRPr/>
              </a:pPr>
              <a:t>‹#›</a:t>
            </a:fld>
            <a:endParaRPr lang="en-US" altLang="ko-KR"/>
          </a:p>
        </p:txBody>
      </p:sp>
    </p:spTree>
    <p:extLst>
      <p:ext uri="{BB962C8B-B14F-4D97-AF65-F5344CB8AC3E}">
        <p14:creationId xmlns:p14="http://schemas.microsoft.com/office/powerpoint/2010/main" val="1091131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5791200" cy="684213"/>
          </a:xfrm>
          <a:prstGeom prst="rect">
            <a:avLst/>
          </a:prstGeom>
        </p:spPr>
        <p:txBody>
          <a:bodyPr vert="horz" lIns="91440" tIns="45720" rIns="91440" bIns="45720" rtlCol="0" anchor="b">
            <a:normAutofit/>
          </a:bodyPr>
          <a:lstStyle/>
          <a:p>
            <a:r>
              <a:rPr lang="ko-KR" altLang="en-US"/>
              <a:t>마스터 제목 스타일 편집</a:t>
            </a:r>
            <a:endParaRPr lang="en-US"/>
          </a:p>
        </p:txBody>
      </p:sp>
      <p:sp>
        <p:nvSpPr>
          <p:cNvPr id="1027" name="Text Placeholder 2"/>
          <p:cNvSpPr>
            <a:spLocks noGrp="1"/>
          </p:cNvSpPr>
          <p:nvPr>
            <p:ph type="body" idx="1"/>
          </p:nvPr>
        </p:nvSpPr>
        <p:spPr bwMode="auto">
          <a:xfrm>
            <a:off x="457200" y="1125538"/>
            <a:ext cx="7620000" cy="500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 마스터 텍스트 스타일을 편집합니다</a:t>
            </a:r>
          </a:p>
          <a:p>
            <a:pPr lvl="1"/>
            <a:r>
              <a:rPr lang="ko-KR" altLang="en-US"/>
              <a:t>  둘째 수준</a:t>
            </a:r>
          </a:p>
          <a:p>
            <a:pPr lvl="2"/>
            <a:r>
              <a:rPr lang="ko-KR" altLang="en-US"/>
              <a:t> 셋째 수준</a:t>
            </a:r>
          </a:p>
          <a:p>
            <a:pPr lvl="3"/>
            <a:r>
              <a:rPr lang="ko-KR" altLang="en-US"/>
              <a:t> 넷째 수준</a:t>
            </a:r>
          </a:p>
          <a:p>
            <a:pPr lvl="4"/>
            <a:r>
              <a:rPr lang="ko-KR" altLang="en-US"/>
              <a:t> 다섯째 수준</a:t>
            </a:r>
          </a:p>
        </p:txBody>
      </p:sp>
      <p:sp>
        <p:nvSpPr>
          <p:cNvPr id="4" name="Date Placeholder 3"/>
          <p:cNvSpPr>
            <a:spLocks noGrp="1"/>
          </p:cNvSpPr>
          <p:nvPr>
            <p:ph type="dt" sz="half" idx="2"/>
          </p:nvPr>
        </p:nvSpPr>
        <p:spPr>
          <a:xfrm>
            <a:off x="457200" y="6172200"/>
            <a:ext cx="3429000" cy="304800"/>
          </a:xfrm>
          <a:prstGeom prst="rect">
            <a:avLst/>
          </a:prstGeom>
        </p:spPr>
        <p:txBody>
          <a:bodyPr vert="horz" lIns="91440" tIns="45720" rIns="91440" bIns="0" rtlCol="0" anchor="b"/>
          <a:lstStyle>
            <a:lvl1pPr algn="l">
              <a:defRPr sz="1000">
                <a:solidFill>
                  <a:schemeClr val="tx1"/>
                </a:solidFill>
              </a:defRPr>
            </a:lvl1pPr>
          </a:lstStyle>
          <a:p>
            <a:pPr>
              <a:defRPr/>
            </a:pPr>
            <a:endParaRPr lang="en-US" altLang="ko-KR"/>
          </a:p>
        </p:txBody>
      </p:sp>
      <p:sp>
        <p:nvSpPr>
          <p:cNvPr id="5" name="Footer Placeholder 4"/>
          <p:cNvSpPr>
            <a:spLocks noGrp="1"/>
          </p:cNvSpPr>
          <p:nvPr>
            <p:ph type="ftr" sz="quarter" idx="3"/>
          </p:nvPr>
        </p:nvSpPr>
        <p:spPr>
          <a:xfrm>
            <a:off x="457200" y="6492875"/>
            <a:ext cx="3429000" cy="284163"/>
          </a:xfrm>
          <a:prstGeom prst="rect">
            <a:avLst/>
          </a:prstGeom>
        </p:spPr>
        <p:txBody>
          <a:bodyPr vert="horz" lIns="91440" tIns="45720" rIns="91440" bIns="45720" rtlCol="0" anchor="t"/>
          <a:lstStyle>
            <a:lvl1pPr algn="l">
              <a:defRPr sz="1000">
                <a:solidFill>
                  <a:schemeClr val="tx1"/>
                </a:solidFill>
              </a:defRPr>
            </a:lvl1pPr>
          </a:lstStyle>
          <a:p>
            <a:pPr>
              <a:defRPr/>
            </a:pPr>
            <a:endParaRPr lang="en-US" altLang="ko-KR"/>
          </a:p>
        </p:txBody>
      </p:sp>
      <p:sp>
        <p:nvSpPr>
          <p:cNvPr id="6" name="Slide Number Placeholder 5"/>
          <p:cNvSpPr>
            <a:spLocks noGrp="1"/>
          </p:cNvSpPr>
          <p:nvPr>
            <p:ph type="sldNum" sz="quarter" idx="4"/>
          </p:nvPr>
        </p:nvSpPr>
        <p:spPr>
          <a:xfrm>
            <a:off x="7596188" y="6381750"/>
            <a:ext cx="1316037" cy="365125"/>
          </a:xfrm>
          <a:prstGeom prst="rect">
            <a:avLst/>
          </a:prstGeom>
        </p:spPr>
        <p:txBody>
          <a:bodyPr vert="horz" lIns="91440" tIns="45720" rIns="91440" bIns="45720" rtlCol="0" anchor="ctr"/>
          <a:lstStyle>
            <a:lvl1pPr algn="r">
              <a:defRPr sz="2400" b="1" smtClean="0">
                <a:solidFill>
                  <a:schemeClr val="tx2"/>
                </a:solidFill>
              </a:defRPr>
            </a:lvl1pPr>
          </a:lstStyle>
          <a:p>
            <a:pPr>
              <a:defRPr/>
            </a:pPr>
            <a:fld id="{FDF022BA-D924-4D78-A2CC-AAA8141A34ED}" type="slidenum">
              <a:rPr lang="ko-KR" altLang="en-US"/>
              <a:pPr>
                <a:defRPr/>
              </a:pPr>
              <a:t>‹#›</a:t>
            </a:fld>
            <a:endParaRPr lang="en-US" altLang="ko-KR"/>
          </a:p>
        </p:txBody>
      </p:sp>
      <p:sp>
        <p:nvSpPr>
          <p:cNvPr id="7" name="Rectangle 6"/>
          <p:cNvSpPr/>
          <p:nvPr/>
        </p:nvSpPr>
        <p:spPr>
          <a:xfrm>
            <a:off x="-25400" y="0"/>
            <a:ext cx="142875"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25400" y="1371600"/>
            <a:ext cx="142875"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0374334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p:titleStyle>
    <p:body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3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3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10093" y="948437"/>
            <a:ext cx="8952410" cy="2225039"/>
          </a:xfrm>
          <a:prstGeom prst="rect">
            <a:avLst/>
          </a:prstGeom>
          <a:noFill/>
          <a:ln>
            <a:noFill/>
          </a:ln>
        </p:spPr>
        <p:txBody>
          <a:bodyPr vert="horz" wrap="square" lIns="91440" tIns="45720" rIns="91440" bIns="45720" numCol="1" anchor="t" anchorCtr="0" compatLnSpc="1">
            <a:prstTxWarp prst="textNoShape">
              <a:avLst/>
            </a:prstTxWarp>
            <a:noAutofit/>
          </a:bodyPr>
          <a:lstStyle>
            <a:defPPr>
              <a:defRPr lang="en-US"/>
            </a:defPPr>
            <a:lvl1pPr marL="342900" indent="-342900" algn="justLow" eaLnBrk="0" fontAlgn="base" hangingPunct="0">
              <a:spcBef>
                <a:spcPct val="20000"/>
              </a:spcBef>
              <a:spcAft>
                <a:spcPts val="600"/>
              </a:spcAft>
              <a:buClr>
                <a:schemeClr val="tx2"/>
              </a:buClr>
              <a:buFont typeface="Wingdings" pitchFamily="2" charset="2"/>
              <a:buChar char="v"/>
              <a:defRPr kumimoji="1" sz="1600" b="1">
                <a:solidFill>
                  <a:srgbClr val="000066"/>
                </a:solidFill>
              </a:defRPr>
            </a:lvl1pPr>
            <a:lvl2pPr indent="-182563" fontAlgn="base" latinLnBrk="1">
              <a:spcBef>
                <a:spcPct val="20000"/>
              </a:spcBef>
              <a:spcAft>
                <a:spcPct val="0"/>
              </a:spcAft>
              <a:buClr>
                <a:schemeClr val="tx2"/>
              </a:buClr>
              <a:buFont typeface="Wingdings" pitchFamily="2" charset="2"/>
              <a:buChar char="l"/>
              <a:defRPr b="1"/>
            </a:lvl2pPr>
            <a:lvl3pPr marL="1143000" indent="-228600" fontAlgn="base" latinLnBrk="1">
              <a:spcBef>
                <a:spcPct val="20000"/>
              </a:spcBef>
              <a:spcAft>
                <a:spcPct val="0"/>
              </a:spcAft>
              <a:buClr>
                <a:schemeClr val="tx2"/>
              </a:buClr>
              <a:buFont typeface="Wingdings" pitchFamily="2" charset="2"/>
              <a:buChar char="§"/>
              <a:defRPr sz="1600" b="1">
                <a:solidFill>
                  <a:srgbClr val="262626"/>
                </a:solidFill>
              </a:defRPr>
            </a:lvl3pPr>
            <a:lvl4pPr marL="1600200" indent="-228600" fontAlgn="base" latinLnBrk="1">
              <a:spcBef>
                <a:spcPct val="20000"/>
              </a:spcBef>
              <a:spcAft>
                <a:spcPct val="0"/>
              </a:spcAft>
              <a:buClr>
                <a:schemeClr val="tx2"/>
              </a:buClr>
              <a:buFont typeface="Arial" charset="0"/>
              <a:buChar char="•"/>
              <a:defRPr sz="1600">
                <a:solidFill>
                  <a:srgbClr val="404040"/>
                </a:solidFill>
              </a:defRPr>
            </a:lvl4pPr>
            <a:lvl5pPr marL="2057400" indent="-228600" fontAlgn="base" latinLnBrk="1">
              <a:spcBef>
                <a:spcPct val="20000"/>
              </a:spcBef>
              <a:spcAft>
                <a:spcPct val="0"/>
              </a:spcAft>
              <a:buClr>
                <a:schemeClr val="tx2"/>
              </a:buClr>
              <a:buFont typeface="Wingdings" pitchFamily="2" charset="2"/>
              <a:buChar char="ü"/>
              <a:defRPr sz="1400">
                <a:solidFill>
                  <a:srgbClr val="595959"/>
                </a:solidFill>
              </a:defRPr>
            </a:lvl5pPr>
            <a:lvl6pPr marL="2514600" indent="-228600" defTabSz="914400" latinLnBrk="1">
              <a:spcBef>
                <a:spcPct val="20000"/>
              </a:spcBef>
              <a:buClr>
                <a:schemeClr val="tx2"/>
              </a:buClr>
              <a:buFont typeface="Arial" pitchFamily="34" charset="0"/>
              <a:buChar char="•"/>
              <a:defRPr sz="1600"/>
            </a:lvl6pPr>
            <a:lvl7pPr marL="2971800" indent="-228600" defTabSz="914400" latinLnBrk="1">
              <a:spcBef>
                <a:spcPct val="20000"/>
              </a:spcBef>
              <a:buClr>
                <a:schemeClr val="tx2"/>
              </a:buClr>
              <a:buFont typeface="Arial" pitchFamily="34" charset="0"/>
              <a:buChar char="•"/>
              <a:defRPr sz="1600"/>
            </a:lvl7pPr>
            <a:lvl8pPr marL="3429000" indent="-228600" defTabSz="914400" latinLnBrk="1">
              <a:spcBef>
                <a:spcPct val="20000"/>
              </a:spcBef>
              <a:buClr>
                <a:schemeClr val="tx2"/>
              </a:buClr>
              <a:buFont typeface="Arial" pitchFamily="34" charset="0"/>
              <a:buChar char="•"/>
              <a:defRPr sz="1600"/>
            </a:lvl8pPr>
            <a:lvl9pPr marL="3886200" indent="-228600" defTabSz="914400" latinLnBrk="1">
              <a:spcBef>
                <a:spcPct val="20000"/>
              </a:spcBef>
              <a:buClr>
                <a:schemeClr val="tx2"/>
              </a:buClr>
              <a:buFont typeface="Arial" pitchFamily="34" charset="0"/>
              <a:buChar char="•"/>
              <a:defRPr sz="1600"/>
            </a:lvl9pPr>
          </a:lstStyle>
          <a:p>
            <a:pPr marL="0" indent="0" algn="ctr">
              <a:spcBef>
                <a:spcPts val="300"/>
              </a:spcBef>
              <a:spcAft>
                <a:spcPts val="300"/>
              </a:spcAft>
              <a:buNone/>
            </a:pPr>
            <a:r>
              <a:rPr lang="ko-KR" altLang="en-US" sz="2600" b="0" dirty="0">
                <a:latin typeface="+mj-ea"/>
                <a:ea typeface="+mj-ea"/>
              </a:rPr>
              <a:t>진화하는 뉴럴 네트워크를 위한 </a:t>
            </a:r>
            <a:endParaRPr lang="en-US" altLang="ko-KR" sz="2600" b="0" dirty="0">
              <a:latin typeface="+mj-ea"/>
              <a:ea typeface="+mj-ea"/>
            </a:endParaRPr>
          </a:p>
          <a:p>
            <a:pPr marL="0" indent="0" algn="ctr">
              <a:spcBef>
                <a:spcPts val="300"/>
              </a:spcBef>
              <a:spcAft>
                <a:spcPts val="300"/>
              </a:spcAft>
              <a:buNone/>
            </a:pPr>
            <a:r>
              <a:rPr lang="ko-KR" altLang="en-US" sz="2600" b="0" dirty="0">
                <a:latin typeface="+mj-ea"/>
                <a:ea typeface="+mj-ea"/>
              </a:rPr>
              <a:t>확장형 부동소수점 컨볼루션 가속기</a:t>
            </a:r>
            <a:endParaRPr lang="en-US" altLang="ko-KR" sz="2600" b="0" dirty="0">
              <a:latin typeface="+mj-ea"/>
              <a:ea typeface="+mj-ea"/>
            </a:endParaRPr>
          </a:p>
          <a:p>
            <a:pPr marL="0" indent="0" algn="ctr">
              <a:spcBef>
                <a:spcPts val="300"/>
              </a:spcBef>
              <a:buNone/>
            </a:pPr>
            <a:endParaRPr lang="en-US" altLang="ko-KR" sz="800" b="0" dirty="0">
              <a:latin typeface="+mj-ea"/>
              <a:ea typeface="+mj-ea"/>
            </a:endParaRPr>
          </a:p>
          <a:p>
            <a:pPr marL="0" indent="0" algn="ctr">
              <a:spcBef>
                <a:spcPts val="300"/>
              </a:spcBef>
              <a:spcAft>
                <a:spcPts val="300"/>
              </a:spcAft>
              <a:buNone/>
            </a:pPr>
            <a:r>
              <a:rPr lang="en-US" sz="2800" dirty="0"/>
              <a:t>Scalable Floating-Point Convolution Accelerator </a:t>
            </a:r>
          </a:p>
          <a:p>
            <a:pPr marL="0" indent="0" algn="ctr">
              <a:spcBef>
                <a:spcPts val="300"/>
              </a:spcBef>
              <a:spcAft>
                <a:spcPts val="300"/>
              </a:spcAft>
              <a:buNone/>
            </a:pPr>
            <a:r>
              <a:rPr lang="en-US" sz="2800" dirty="0"/>
              <a:t>for Evolving Neural Networks</a:t>
            </a:r>
            <a:endParaRPr lang="en-US" altLang="ko-KR" sz="2800" dirty="0"/>
          </a:p>
        </p:txBody>
      </p:sp>
      <p:sp>
        <p:nvSpPr>
          <p:cNvPr id="2" name="Rectangle 1">
            <a:extLst>
              <a:ext uri="{FF2B5EF4-FFF2-40B4-BE49-F238E27FC236}">
                <a16:creationId xmlns:a16="http://schemas.microsoft.com/office/drawing/2014/main" id="{05AE5C4A-8CE4-D248-8A0F-B3FCDA73E135}"/>
              </a:ext>
            </a:extLst>
          </p:cNvPr>
          <p:cNvSpPr/>
          <p:nvPr/>
        </p:nvSpPr>
        <p:spPr>
          <a:xfrm>
            <a:off x="3737962" y="5777370"/>
            <a:ext cx="1896673" cy="461665"/>
          </a:xfrm>
          <a:prstGeom prst="rect">
            <a:avLst/>
          </a:prstGeom>
        </p:spPr>
        <p:txBody>
          <a:bodyPr wrap="none">
            <a:spAutoFit/>
          </a:bodyPr>
          <a:lstStyle/>
          <a:p>
            <a:pPr fontAlgn="auto">
              <a:spcAft>
                <a:spcPts val="0"/>
              </a:spcAft>
              <a:defRPr/>
            </a:pPr>
            <a:r>
              <a:rPr lang="en-US" altLang="ko-KR" sz="2400" b="1" dirty="0"/>
              <a:t>2024. 06. </a:t>
            </a:r>
            <a:r>
              <a:rPr lang="en-US" altLang="ko-KR" sz="2400" b="1" dirty="0" smtClean="0"/>
              <a:t>19</a:t>
            </a:r>
            <a:endParaRPr lang="en-US" altLang="ko-KR" sz="2400" b="1" dirty="0"/>
          </a:p>
        </p:txBody>
      </p:sp>
      <p:pic>
        <p:nvPicPr>
          <p:cNvPr id="11" name="Picture 4" descr="Z:\claire523 On My Mac\willkim\CBNU\행정업무\명함\chungbuk_logo.jpg">
            <a:extLst>
              <a:ext uri="{FF2B5EF4-FFF2-40B4-BE49-F238E27FC236}">
                <a16:creationId xmlns:a16="http://schemas.microsoft.com/office/drawing/2014/main" id="{80F99634-5C0B-D844-8FA6-CFBA61DD8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852" y="5904558"/>
            <a:ext cx="827794" cy="82135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97CC874B-C677-824D-F5D8-EC70AEA76FA3}"/>
              </a:ext>
            </a:extLst>
          </p:cNvPr>
          <p:cNvSpPr txBox="1"/>
          <p:nvPr/>
        </p:nvSpPr>
        <p:spPr>
          <a:xfrm>
            <a:off x="2391829" y="95745"/>
            <a:ext cx="4360339" cy="523220"/>
          </a:xfrm>
          <a:prstGeom prst="rect">
            <a:avLst/>
          </a:prstGeom>
          <a:noFill/>
        </p:spPr>
        <p:txBody>
          <a:bodyPr wrap="square">
            <a:spAutoFit/>
          </a:bodyPr>
          <a:lstStyle/>
          <a:p>
            <a:pPr algn="ctr"/>
            <a:r>
              <a:rPr lang="en-US" sz="2800" b="1" cap="none" dirty="0">
                <a:solidFill>
                  <a:srgbClr val="C00000"/>
                </a:solidFill>
              </a:rPr>
              <a:t>Doctorate Dissertation</a:t>
            </a:r>
            <a:endParaRPr lang="en-US" sz="2800" dirty="0"/>
          </a:p>
        </p:txBody>
      </p:sp>
      <p:sp>
        <p:nvSpPr>
          <p:cNvPr id="12" name="Rectangle 2">
            <a:extLst>
              <a:ext uri="{FF2B5EF4-FFF2-40B4-BE49-F238E27FC236}">
                <a16:creationId xmlns:a16="http://schemas.microsoft.com/office/drawing/2014/main" id="{FBB398F1-A572-07E1-BAA4-A718FA274B06}"/>
              </a:ext>
            </a:extLst>
          </p:cNvPr>
          <p:cNvSpPr txBox="1">
            <a:spLocks noChangeArrowheads="1"/>
          </p:cNvSpPr>
          <p:nvPr/>
        </p:nvSpPr>
        <p:spPr>
          <a:xfrm>
            <a:off x="393051" y="6211659"/>
            <a:ext cx="8357897" cy="752215"/>
          </a:xfrm>
          <a:prstGeom prst="rect">
            <a:avLst/>
          </a:prstGeom>
        </p:spPr>
        <p:txBody>
          <a:bodyPr anchor="ctr"/>
          <a:lstStyle>
            <a:lvl1pPr algn="l" defTabSz="914400" rtl="0" eaLnBrk="1" latinLnBrk="1" hangingPunct="1">
              <a:lnSpc>
                <a:spcPct val="100000"/>
              </a:lnSpc>
              <a:spcBef>
                <a:spcPct val="0"/>
              </a:spcBef>
              <a:buNone/>
              <a:defRPr sz="8800" kern="1200" cap="all" spc="-80" baseline="0">
                <a:solidFill>
                  <a:schemeClr val="tx1"/>
                </a:solidFill>
                <a:latin typeface="+mj-lt"/>
                <a:ea typeface="+mj-ea"/>
                <a:cs typeface="+mj-cs"/>
              </a:defRPr>
            </a:lvl1pPr>
          </a:lstStyle>
          <a:p>
            <a:pPr algn="ctr" fontAlgn="auto" latinLnBrk="0">
              <a:spcAft>
                <a:spcPts val="1200"/>
              </a:spcAft>
              <a:defRPr/>
            </a:pPr>
            <a:r>
              <a:rPr lang="en-US" altLang="ko-KR" sz="1400" b="1" cap="none" dirty="0">
                <a:latin typeface="+mn-lt"/>
              </a:rPr>
              <a:t>Dept. of Electronics Engineering, Chungbuk National University,</a:t>
            </a:r>
            <a:br>
              <a:rPr lang="en-US" altLang="ko-KR" sz="1400" b="1" cap="none" dirty="0">
                <a:latin typeface="+mn-lt"/>
              </a:rPr>
            </a:br>
            <a:r>
              <a:rPr lang="en-US" altLang="ko-KR" sz="1400" b="1" cap="none" dirty="0">
                <a:latin typeface="+mn-lt"/>
              </a:rPr>
              <a:t> Cheongju, South Korea. </a:t>
            </a:r>
          </a:p>
        </p:txBody>
      </p:sp>
      <p:graphicFrame>
        <p:nvGraphicFramePr>
          <p:cNvPr id="3" name="Table 3">
            <a:extLst>
              <a:ext uri="{FF2B5EF4-FFF2-40B4-BE49-F238E27FC236}">
                <a16:creationId xmlns:a16="http://schemas.microsoft.com/office/drawing/2014/main" id="{526F1E1F-1861-FE7E-3CF0-9EBD71FC8921}"/>
              </a:ext>
            </a:extLst>
          </p:cNvPr>
          <p:cNvGraphicFramePr>
            <a:graphicFrameLocks noGrp="1"/>
          </p:cNvGraphicFramePr>
          <p:nvPr>
            <p:extLst>
              <p:ext uri="{D42A27DB-BD31-4B8C-83A1-F6EECF244321}">
                <p14:modId xmlns:p14="http://schemas.microsoft.com/office/powerpoint/2010/main" val="3804590928"/>
              </p:ext>
            </p:extLst>
          </p:nvPr>
        </p:nvGraphicFramePr>
        <p:xfrm>
          <a:off x="2108201" y="3444524"/>
          <a:ext cx="5168900" cy="2225040"/>
        </p:xfrm>
        <a:graphic>
          <a:graphicData uri="http://schemas.openxmlformats.org/drawingml/2006/table">
            <a:tbl>
              <a:tblPr firstRow="1" bandRow="1">
                <a:tableStyleId>{ED083AE6-46FA-4A59-8FB0-9F97EB10719F}</a:tableStyleId>
              </a:tblPr>
              <a:tblGrid>
                <a:gridCol w="1971519">
                  <a:extLst>
                    <a:ext uri="{9D8B030D-6E8A-4147-A177-3AD203B41FA5}">
                      <a16:colId xmlns:a16="http://schemas.microsoft.com/office/drawing/2014/main" val="2371907699"/>
                    </a:ext>
                  </a:extLst>
                </a:gridCol>
                <a:gridCol w="3197381">
                  <a:extLst>
                    <a:ext uri="{9D8B030D-6E8A-4147-A177-3AD203B41FA5}">
                      <a16:colId xmlns:a16="http://schemas.microsoft.com/office/drawing/2014/main" val="3457030061"/>
                    </a:ext>
                  </a:extLst>
                </a:gridCol>
              </a:tblGrid>
              <a:tr h="370840">
                <a:tc rowSpan="4">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1" cap="none" dirty="0">
                          <a:solidFill>
                            <a:schemeClr val="tx1">
                              <a:lumMod val="85000"/>
                              <a:lumOff val="15000"/>
                            </a:schemeClr>
                          </a:solidFill>
                        </a:rPr>
                        <a:t>Examined By  </a:t>
                      </a:r>
                      <a:endParaRPr lang="en-US" dirty="0">
                        <a:solidFill>
                          <a:schemeClr val="tx1">
                            <a:lumMod val="85000"/>
                            <a:lumOff val="15000"/>
                          </a:schemeClr>
                        </a:solidFill>
                      </a:endParaRPr>
                    </a:p>
                  </a:txBody>
                  <a:tcPr anchor="ctr"/>
                </a:tc>
                <a:tc>
                  <a:txBody>
                    <a:bodyPr/>
                    <a:lstStyle/>
                    <a:p>
                      <a:r>
                        <a:rPr lang="en-US" altLang="ko-KR" sz="1600" b="1" cap="none" dirty="0">
                          <a:solidFill>
                            <a:schemeClr val="tx1">
                              <a:lumMod val="85000"/>
                              <a:lumOff val="15000"/>
                            </a:schemeClr>
                          </a:solidFill>
                        </a:rPr>
                        <a:t>Prof. </a:t>
                      </a:r>
                      <a:r>
                        <a:rPr lang="en-US" altLang="ko-KR" sz="1600" b="1" cap="none" dirty="0" err="1">
                          <a:solidFill>
                            <a:schemeClr val="tx1">
                              <a:lumMod val="85000"/>
                              <a:lumOff val="15000"/>
                            </a:schemeClr>
                          </a:solidFill>
                        </a:rPr>
                        <a:t>KeonMyung</a:t>
                      </a:r>
                      <a:r>
                        <a:rPr lang="en-US" altLang="ko-KR" sz="1600" b="1" cap="none" dirty="0">
                          <a:solidFill>
                            <a:schemeClr val="tx1">
                              <a:lumMod val="85000"/>
                              <a:lumOff val="15000"/>
                            </a:schemeClr>
                          </a:solidFill>
                        </a:rPr>
                        <a:t> Lee</a:t>
                      </a:r>
                    </a:p>
                  </a:txBody>
                  <a:tcPr/>
                </a:tc>
                <a:extLst>
                  <a:ext uri="{0D108BD9-81ED-4DB2-BD59-A6C34878D82A}">
                    <a16:rowId xmlns:a16="http://schemas.microsoft.com/office/drawing/2014/main" val="3264228254"/>
                  </a:ext>
                </a:extLst>
              </a:tr>
              <a:tr h="370840">
                <a:tc vMerge="1">
                  <a:txBody>
                    <a:bodyPr/>
                    <a:lstStyle/>
                    <a:p>
                      <a:endParaRPr 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1" cap="none" dirty="0">
                          <a:solidFill>
                            <a:schemeClr val="tx1">
                              <a:lumMod val="85000"/>
                              <a:lumOff val="15000"/>
                            </a:schemeClr>
                          </a:solidFill>
                        </a:rPr>
                        <a:t>Prof. </a:t>
                      </a:r>
                      <a:r>
                        <a:rPr lang="en-US" sz="1600" b="1" kern="1200" cap="none" dirty="0" err="1">
                          <a:solidFill>
                            <a:schemeClr val="tx1">
                              <a:lumMod val="85000"/>
                              <a:lumOff val="15000"/>
                            </a:schemeClr>
                          </a:solidFill>
                        </a:rPr>
                        <a:t>SeokCheol</a:t>
                      </a:r>
                      <a:r>
                        <a:rPr lang="en-US" sz="1600" b="1" kern="1200" cap="none" dirty="0">
                          <a:solidFill>
                            <a:schemeClr val="tx1">
                              <a:lumMod val="85000"/>
                              <a:lumOff val="15000"/>
                            </a:schemeClr>
                          </a:solidFill>
                        </a:rPr>
                        <a:t> </a:t>
                      </a:r>
                      <a:r>
                        <a:rPr lang="en-US" sz="1600" b="1" kern="1200" cap="none" dirty="0" err="1">
                          <a:solidFill>
                            <a:schemeClr val="tx1">
                              <a:lumMod val="85000"/>
                              <a:lumOff val="15000"/>
                            </a:schemeClr>
                          </a:solidFill>
                        </a:rPr>
                        <a:t>Kee</a:t>
                      </a:r>
                      <a:endParaRPr lang="en-US" sz="1600" b="1" kern="1200" cap="none" dirty="0">
                        <a:solidFill>
                          <a:schemeClr val="tx1">
                            <a:lumMod val="85000"/>
                            <a:lumOff val="15000"/>
                          </a:schemeClr>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243991711"/>
                  </a:ext>
                </a:extLst>
              </a:tr>
              <a:tr h="370840">
                <a:tc vMerge="1">
                  <a:txBody>
                    <a:bodyPr/>
                    <a:lstStyle/>
                    <a:p>
                      <a:endParaRPr 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600" b="1" kern="1200" cap="none" dirty="0">
                          <a:solidFill>
                            <a:schemeClr val="tx1">
                              <a:lumMod val="85000"/>
                              <a:lumOff val="15000"/>
                            </a:schemeClr>
                          </a:solidFill>
                        </a:rPr>
                        <a:t>Prof. </a:t>
                      </a:r>
                      <a:r>
                        <a:rPr lang="en-US" sz="1600" b="1" kern="1200" cap="none" dirty="0" err="1">
                          <a:solidFill>
                            <a:schemeClr val="tx1">
                              <a:lumMod val="85000"/>
                              <a:lumOff val="15000"/>
                            </a:schemeClr>
                          </a:solidFill>
                        </a:rPr>
                        <a:t>DonKyu</a:t>
                      </a:r>
                      <a:r>
                        <a:rPr lang="en-US" sz="1600" b="1" kern="1200" cap="none" dirty="0">
                          <a:solidFill>
                            <a:schemeClr val="tx1">
                              <a:lumMod val="85000"/>
                              <a:lumOff val="15000"/>
                            </a:schemeClr>
                          </a:solidFill>
                        </a:rPr>
                        <a:t> </a:t>
                      </a:r>
                      <a:r>
                        <a:rPr lang="en-US" sz="1600" b="1" kern="1200" cap="none" dirty="0" err="1">
                          <a:solidFill>
                            <a:schemeClr val="tx1">
                              <a:lumMod val="85000"/>
                              <a:lumOff val="15000"/>
                            </a:schemeClr>
                          </a:solidFill>
                        </a:rPr>
                        <a:t>Baek</a:t>
                      </a:r>
                      <a:endParaRPr lang="en-US" sz="1600" b="1" kern="1200" cap="none" dirty="0">
                        <a:solidFill>
                          <a:schemeClr val="tx1">
                            <a:lumMod val="85000"/>
                            <a:lumOff val="15000"/>
                          </a:schemeClr>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573703626"/>
                  </a:ext>
                </a:extLst>
              </a:tr>
              <a:tr h="370840">
                <a:tc vMerge="1">
                  <a:txBody>
                    <a:bodyPr/>
                    <a:lstStyle/>
                    <a:p>
                      <a:endParaRPr 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1" cap="none" dirty="0">
                          <a:solidFill>
                            <a:schemeClr val="tx1">
                              <a:lumMod val="85000"/>
                              <a:lumOff val="15000"/>
                            </a:schemeClr>
                          </a:solidFill>
                        </a:rPr>
                        <a:t>Prof. </a:t>
                      </a:r>
                      <a:r>
                        <a:rPr lang="en-US" sz="1600" b="1" kern="1200" cap="none" dirty="0" err="1">
                          <a:solidFill>
                            <a:schemeClr val="tx1">
                              <a:lumMod val="85000"/>
                              <a:lumOff val="15000"/>
                            </a:schemeClr>
                          </a:solidFill>
                        </a:rPr>
                        <a:t>Yuseok</a:t>
                      </a:r>
                      <a:r>
                        <a:rPr lang="en-US" sz="1600" b="1" kern="1200" cap="none" dirty="0">
                          <a:solidFill>
                            <a:schemeClr val="tx1">
                              <a:lumMod val="85000"/>
                              <a:lumOff val="15000"/>
                            </a:schemeClr>
                          </a:solidFill>
                        </a:rPr>
                        <a:t> Ban</a:t>
                      </a:r>
                      <a:endParaRPr lang="en-US" sz="1600" b="1" kern="1200" cap="none" dirty="0">
                        <a:solidFill>
                          <a:schemeClr val="tx1">
                            <a:lumMod val="85000"/>
                            <a:lumOff val="15000"/>
                          </a:schemeClr>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900101605"/>
                  </a:ext>
                </a:extLst>
              </a:tr>
              <a:tr h="370840">
                <a:tc>
                  <a:txBody>
                    <a:bodyPr/>
                    <a:lstStyle/>
                    <a:p>
                      <a:pPr algn="ctr"/>
                      <a:r>
                        <a:rPr lang="en-US" altLang="ko-KR" sz="1800" b="1" cap="none" dirty="0">
                          <a:solidFill>
                            <a:schemeClr val="tx1">
                              <a:lumMod val="85000"/>
                              <a:lumOff val="15000"/>
                            </a:schemeClr>
                          </a:solidFill>
                        </a:rPr>
                        <a:t>Supervised By</a:t>
                      </a:r>
                      <a:endParaRPr lang="en-US" dirty="0">
                        <a:solidFill>
                          <a:schemeClr val="tx1">
                            <a:lumMod val="85000"/>
                            <a:lumOff val="15000"/>
                          </a:schemeClr>
                        </a:solidFill>
                      </a:endParaRPr>
                    </a:p>
                  </a:txBody>
                  <a:tcPr/>
                </a:tc>
                <a:tc>
                  <a:txBody>
                    <a:bodyPr/>
                    <a:lstStyle/>
                    <a:p>
                      <a:r>
                        <a:rPr lang="en-US" altLang="ko-KR" sz="1600" b="1" kern="1200" cap="none" dirty="0">
                          <a:solidFill>
                            <a:schemeClr val="tx1">
                              <a:lumMod val="85000"/>
                              <a:lumOff val="15000"/>
                            </a:schemeClr>
                          </a:solidFill>
                        </a:rPr>
                        <a:t>Prof. </a:t>
                      </a:r>
                      <a:r>
                        <a:rPr lang="en-US" sz="1600" b="1" kern="1200" cap="none" dirty="0" err="1">
                          <a:solidFill>
                            <a:schemeClr val="tx1">
                              <a:lumMod val="85000"/>
                              <a:lumOff val="15000"/>
                            </a:schemeClr>
                          </a:solidFill>
                        </a:rPr>
                        <a:t>HyungWon</a:t>
                      </a:r>
                      <a:r>
                        <a:rPr lang="en-US" sz="1600" b="1" kern="1200" cap="none" dirty="0">
                          <a:solidFill>
                            <a:schemeClr val="tx1">
                              <a:lumMod val="85000"/>
                              <a:lumOff val="15000"/>
                            </a:schemeClr>
                          </a:solidFill>
                        </a:rPr>
                        <a:t> Kim</a:t>
                      </a:r>
                      <a:endParaRPr lang="en-US" sz="1600" b="1" kern="1200" cap="none" dirty="0">
                        <a:solidFill>
                          <a:schemeClr val="tx1">
                            <a:lumMod val="85000"/>
                            <a:lumOff val="15000"/>
                          </a:schemeClr>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65434678"/>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1" cap="none" dirty="0">
                          <a:solidFill>
                            <a:schemeClr val="tx1">
                              <a:lumMod val="85000"/>
                              <a:lumOff val="15000"/>
                            </a:schemeClr>
                          </a:solidFill>
                        </a:rPr>
                        <a:t>Presented By  </a:t>
                      </a:r>
                      <a:endParaRPr lang="en-US" dirty="0">
                        <a:solidFill>
                          <a:schemeClr val="tx1">
                            <a:lumMod val="85000"/>
                            <a:lumOff val="15000"/>
                          </a:schemeClr>
                        </a:solidFill>
                      </a:endParaRPr>
                    </a:p>
                  </a:txBody>
                  <a:tcPr/>
                </a:tc>
                <a:tc>
                  <a:txBody>
                    <a:bodyPr/>
                    <a:lstStyle/>
                    <a:p>
                      <a:r>
                        <a:rPr lang="en-US" sz="1600" b="1" kern="1200" cap="none" dirty="0">
                          <a:solidFill>
                            <a:schemeClr val="tx1">
                              <a:lumMod val="85000"/>
                              <a:lumOff val="15000"/>
                            </a:schemeClr>
                          </a:solidFill>
                        </a:rPr>
                        <a:t>Junaid Muhammad</a:t>
                      </a:r>
                      <a:endParaRPr lang="en-US" sz="1600" b="1" kern="1200" cap="none" dirty="0">
                        <a:solidFill>
                          <a:schemeClr val="tx1">
                            <a:lumMod val="85000"/>
                            <a:lumOff val="15000"/>
                          </a:schemeClr>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607763782"/>
                  </a:ext>
                </a:extLst>
              </a:tr>
            </a:tbl>
          </a:graphicData>
        </a:graphic>
      </p:graphicFrame>
    </p:spTree>
    <p:extLst>
      <p:ext uri="{BB962C8B-B14F-4D97-AF65-F5344CB8AC3E}">
        <p14:creationId xmlns:p14="http://schemas.microsoft.com/office/powerpoint/2010/main" val="25642074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10</a:t>
            </a:fld>
            <a:endParaRPr lang="en-US" altLang="ko-KR"/>
          </a:p>
        </p:txBody>
      </p:sp>
      <p:sp>
        <p:nvSpPr>
          <p:cNvPr id="7" name="Content Placeholder 2">
            <a:extLst>
              <a:ext uri="{FF2B5EF4-FFF2-40B4-BE49-F238E27FC236}">
                <a16:creationId xmlns:a16="http://schemas.microsoft.com/office/drawing/2014/main" id="{61642E91-4619-9A29-1A4A-647A295F5F00}"/>
              </a:ext>
            </a:extLst>
          </p:cNvPr>
          <p:cNvSpPr txBox="1">
            <a:spLocks/>
          </p:cNvSpPr>
          <p:nvPr/>
        </p:nvSpPr>
        <p:spPr bwMode="auto">
          <a:xfrm>
            <a:off x="215709" y="378061"/>
            <a:ext cx="8445188" cy="1419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endParaRPr kumimoji="1" lang="en-US" dirty="0"/>
          </a:p>
        </p:txBody>
      </p:sp>
      <p:sp>
        <p:nvSpPr>
          <p:cNvPr id="12" name="Title 1">
            <a:extLst>
              <a:ext uri="{FF2B5EF4-FFF2-40B4-BE49-F238E27FC236}">
                <a16:creationId xmlns:a16="http://schemas.microsoft.com/office/drawing/2014/main" id="{86C8AA1F-E504-72D7-0024-52A8D149ED58}"/>
              </a:ext>
            </a:extLst>
          </p:cNvPr>
          <p:cNvSpPr txBox="1">
            <a:spLocks/>
          </p:cNvSpPr>
          <p:nvPr/>
        </p:nvSpPr>
        <p:spPr>
          <a:xfrm>
            <a:off x="66404" y="111125"/>
            <a:ext cx="9011192"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2000" b="1" dirty="0">
                <a:solidFill>
                  <a:srgbClr val="C00000"/>
                </a:solidFill>
                <a:ea typeface="SimSun" panose="02010600030101010101" pitchFamily="2" charset="-122"/>
              </a:rPr>
              <a:t>Step 1: Exponent Optimization</a:t>
            </a:r>
          </a:p>
        </p:txBody>
      </p:sp>
      <p:pic>
        <p:nvPicPr>
          <p:cNvPr id="5" name="Picture 4"/>
          <p:cNvPicPr>
            <a:picLocks noChangeAspect="1"/>
          </p:cNvPicPr>
          <p:nvPr/>
        </p:nvPicPr>
        <p:blipFill>
          <a:blip r:embed="rId3"/>
          <a:stretch>
            <a:fillRect/>
          </a:stretch>
        </p:blipFill>
        <p:spPr>
          <a:xfrm>
            <a:off x="203092" y="1226391"/>
            <a:ext cx="8725199" cy="1435675"/>
          </a:xfrm>
          <a:prstGeom prst="rect">
            <a:avLst/>
          </a:prstGeom>
        </p:spPr>
      </p:pic>
      <p:sp>
        <p:nvSpPr>
          <p:cNvPr id="9" name="Down Arrow 8"/>
          <p:cNvSpPr/>
          <p:nvPr/>
        </p:nvSpPr>
        <p:spPr>
          <a:xfrm>
            <a:off x="4379587" y="2920842"/>
            <a:ext cx="372208" cy="821662"/>
          </a:xfrm>
          <a:prstGeom prst="down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D370E330-1228-EA44-D27D-EACBA739F14B}"/>
              </a:ext>
            </a:extLst>
          </p:cNvPr>
          <p:cNvGrpSpPr/>
          <p:nvPr/>
        </p:nvGrpSpPr>
        <p:grpSpPr>
          <a:xfrm>
            <a:off x="720218" y="4195934"/>
            <a:ext cx="7703563" cy="1627514"/>
            <a:chOff x="786622" y="4195934"/>
            <a:chExt cx="7703563" cy="1627514"/>
          </a:xfrm>
        </p:grpSpPr>
        <p:pic>
          <p:nvPicPr>
            <p:cNvPr id="11" name="Picture 10"/>
            <p:cNvPicPr>
              <a:picLocks noChangeAspect="1"/>
            </p:cNvPicPr>
            <p:nvPr/>
          </p:nvPicPr>
          <p:blipFill>
            <a:blip r:embed="rId4"/>
            <a:stretch>
              <a:fillRect/>
            </a:stretch>
          </p:blipFill>
          <p:spPr>
            <a:xfrm>
              <a:off x="786622" y="4195934"/>
              <a:ext cx="7703563" cy="1627514"/>
            </a:xfrm>
            <a:prstGeom prst="rect">
              <a:avLst/>
            </a:prstGeom>
          </p:spPr>
        </p:pic>
        <p:sp>
          <p:nvSpPr>
            <p:cNvPr id="13" name="Rectangle 12"/>
            <p:cNvSpPr/>
            <p:nvPr/>
          </p:nvSpPr>
          <p:spPr>
            <a:xfrm>
              <a:off x="1313385" y="5407604"/>
              <a:ext cx="3537460" cy="300351"/>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7921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11</a:t>
            </a:fld>
            <a:endParaRPr lang="en-US" altLang="ko-KR"/>
          </a:p>
        </p:txBody>
      </p:sp>
      <p:sp>
        <p:nvSpPr>
          <p:cNvPr id="11" name="Title 1">
            <a:extLst>
              <a:ext uri="{FF2B5EF4-FFF2-40B4-BE49-F238E27FC236}">
                <a16:creationId xmlns:a16="http://schemas.microsoft.com/office/drawing/2014/main" id="{91697FAD-5D1E-1D33-B019-15B7590004DB}"/>
              </a:ext>
            </a:extLst>
          </p:cNvPr>
          <p:cNvSpPr txBox="1">
            <a:spLocks/>
          </p:cNvSpPr>
          <p:nvPr/>
        </p:nvSpPr>
        <p:spPr>
          <a:xfrm>
            <a:off x="154149" y="736599"/>
            <a:ext cx="5216968" cy="2887483"/>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Eliminate redundancy of Symmetry.</a:t>
            </a:r>
          </a:p>
          <a:p>
            <a:pPr marL="800100" lvl="2" indent="-342900" eaLnBrk="0" latinLnBrk="0" hangingPunct="0">
              <a:spcBef>
                <a:spcPts val="300"/>
              </a:spcBef>
              <a:spcAft>
                <a:spcPts val="3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-97 to +4  102 distinct values</a:t>
            </a:r>
          </a:p>
          <a:p>
            <a:pPr marL="800100" lvl="2" indent="-342900" eaLnBrk="0" latinLnBrk="0" hangingPunct="0">
              <a:spcBef>
                <a:spcPts val="300"/>
              </a:spcBef>
              <a:spcAft>
                <a:spcPts val="3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8-bits needed  154 values wasted</a:t>
            </a:r>
          </a:p>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Asymmetric Optimization based on data</a:t>
            </a:r>
          </a:p>
          <a:p>
            <a:pPr marL="800100" lvl="2" indent="-342900" eaLnBrk="0" latinLnBrk="0" hangingPunct="0">
              <a:spcBef>
                <a:spcPts val="300"/>
              </a:spcBef>
              <a:spcAft>
                <a:spcPts val="3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Weights</a:t>
            </a:r>
          </a:p>
          <a:p>
            <a:pPr marL="800100" lvl="2" indent="-342900" eaLnBrk="0" latinLnBrk="0" hangingPunct="0">
              <a:spcBef>
                <a:spcPts val="300"/>
              </a:spcBef>
              <a:spcAft>
                <a:spcPts val="3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Activations</a:t>
            </a:r>
          </a:p>
          <a:p>
            <a:pPr marL="800100" lvl="2" indent="-342900" eaLnBrk="0" latinLnBrk="0" hangingPunct="0">
              <a:spcBef>
                <a:spcPts val="300"/>
              </a:spcBef>
              <a:spcAft>
                <a:spcPts val="3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Input Gradients, Weight Gradients</a:t>
            </a:r>
          </a:p>
          <a:p>
            <a:pPr marL="800100" lvl="2" indent="-342900" eaLnBrk="0" latinLnBrk="0" hangingPunct="0">
              <a:spcBef>
                <a:spcPts val="300"/>
              </a:spcBef>
              <a:spcAft>
                <a:spcPts val="300"/>
              </a:spcAft>
              <a:buClr>
                <a:schemeClr val="tx2"/>
              </a:buClr>
              <a:buFont typeface="Arial" panose="020B0604020202020204" pitchFamily="34" charset="0"/>
              <a:buChar char="•"/>
            </a:pPr>
            <a:endParaRPr kumimoji="1" lang="en-US" sz="700" dirty="0">
              <a:solidFill>
                <a:schemeClr val="tx1"/>
              </a:solidFill>
              <a:latin typeface="+mn-lt"/>
              <a:sym typeface="Wingdings" panose="05000000000000000000" pitchFamily="2" charset="2"/>
            </a:endParaRPr>
          </a:p>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Evaluate the impact of removing outliers</a:t>
            </a:r>
          </a:p>
        </p:txBody>
      </p:sp>
      <p:pic>
        <p:nvPicPr>
          <p:cNvPr id="17" name="Picture 16"/>
          <p:cNvPicPr/>
          <p:nvPr/>
        </p:nvPicPr>
        <p:blipFill>
          <a:blip r:embed="rId3"/>
          <a:stretch>
            <a:fillRect/>
          </a:stretch>
        </p:blipFill>
        <p:spPr>
          <a:xfrm>
            <a:off x="689620" y="3979130"/>
            <a:ext cx="3673375" cy="2516192"/>
          </a:xfrm>
          <a:prstGeom prst="rect">
            <a:avLst/>
          </a:prstGeom>
          <a:ln w="38100">
            <a:noFill/>
          </a:ln>
        </p:spPr>
      </p:pic>
      <p:pic>
        <p:nvPicPr>
          <p:cNvPr id="133" name="Picture 132"/>
          <p:cNvPicPr>
            <a:picLocks noChangeAspect="1"/>
          </p:cNvPicPr>
          <p:nvPr/>
        </p:nvPicPr>
        <p:blipFill rotWithShape="1">
          <a:blip r:embed="rId4"/>
          <a:srcRect t="33256"/>
          <a:stretch/>
        </p:blipFill>
        <p:spPr>
          <a:xfrm>
            <a:off x="5344590" y="606361"/>
            <a:ext cx="3763914" cy="1528112"/>
          </a:xfrm>
          <a:prstGeom prst="rect">
            <a:avLst/>
          </a:prstGeom>
        </p:spPr>
      </p:pic>
      <p:sp>
        <p:nvSpPr>
          <p:cNvPr id="10" name="제목 1">
            <a:extLst>
              <a:ext uri="{FF2B5EF4-FFF2-40B4-BE49-F238E27FC236}">
                <a16:creationId xmlns:a16="http://schemas.microsoft.com/office/drawing/2014/main" id="{C269E531-AC35-FE50-5AC0-ED1DF47AD70D}"/>
              </a:ext>
            </a:extLst>
          </p:cNvPr>
          <p:cNvSpPr txBox="1">
            <a:spLocks/>
          </p:cNvSpPr>
          <p:nvPr/>
        </p:nvSpPr>
        <p:spPr>
          <a:xfrm>
            <a:off x="654785" y="-77633"/>
            <a:ext cx="7991183" cy="683994"/>
          </a:xfrm>
          <a:prstGeom prst="rect">
            <a:avLst/>
          </a:prstGeom>
        </p:spPr>
        <p:txBody>
          <a:bodyPr vert="horz" lIns="91440" tIns="45720" rIns="91440" bIns="45720" rtlCol="0" anchor="ctr">
            <a:norm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Asymmetric Exponent Optimization</a:t>
            </a:r>
          </a:p>
        </p:txBody>
      </p:sp>
      <p:pic>
        <p:nvPicPr>
          <p:cNvPr id="2" name="Picture 1"/>
          <p:cNvPicPr>
            <a:picLocks noChangeAspect="1"/>
          </p:cNvPicPr>
          <p:nvPr/>
        </p:nvPicPr>
        <p:blipFill rotWithShape="1">
          <a:blip r:embed="rId5"/>
          <a:srcRect l="2505" t="4482" r="3378" b="4301"/>
          <a:stretch/>
        </p:blipFill>
        <p:spPr>
          <a:xfrm>
            <a:off x="4973204" y="3964536"/>
            <a:ext cx="3868910" cy="2530786"/>
          </a:xfrm>
          <a:prstGeom prst="rect">
            <a:avLst/>
          </a:prstGeom>
          <a:ln>
            <a:noFill/>
          </a:ln>
        </p:spPr>
      </p:pic>
      <p:sp>
        <p:nvSpPr>
          <p:cNvPr id="5" name="Right Arrow 4"/>
          <p:cNvSpPr/>
          <p:nvPr/>
        </p:nvSpPr>
        <p:spPr>
          <a:xfrm>
            <a:off x="4328160" y="4984662"/>
            <a:ext cx="452846" cy="3200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3521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827963" y="6430195"/>
            <a:ext cx="1316037" cy="365125"/>
          </a:xfrm>
        </p:spPr>
        <p:txBody>
          <a:bodyPr/>
          <a:lstStyle/>
          <a:p>
            <a:pPr>
              <a:defRPr/>
            </a:pPr>
            <a:fld id="{23AF06AE-3D74-4B80-B329-472B9F79958D}" type="slidenum">
              <a:rPr lang="ko-KR" altLang="en-US" smtClean="0"/>
              <a:pPr>
                <a:defRPr/>
              </a:pPr>
              <a:t>12</a:t>
            </a:fld>
            <a:endParaRPr lang="en-US" altLang="ko-KR" dirty="0"/>
          </a:p>
        </p:txBody>
      </p:sp>
      <p:sp>
        <p:nvSpPr>
          <p:cNvPr id="10" name="제목 1">
            <a:extLst>
              <a:ext uri="{FF2B5EF4-FFF2-40B4-BE49-F238E27FC236}">
                <a16:creationId xmlns:a16="http://schemas.microsoft.com/office/drawing/2014/main" id="{C269E531-AC35-FE50-5AC0-ED1DF47AD70D}"/>
              </a:ext>
            </a:extLst>
          </p:cNvPr>
          <p:cNvSpPr txBox="1">
            <a:spLocks/>
          </p:cNvSpPr>
          <p:nvPr/>
        </p:nvSpPr>
        <p:spPr>
          <a:xfrm>
            <a:off x="70955" y="62680"/>
            <a:ext cx="9002090" cy="365125"/>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Asymmetric Exponent Optimization - Algorithm</a:t>
            </a:r>
          </a:p>
        </p:txBody>
      </p:sp>
      <p:sp>
        <p:nvSpPr>
          <p:cNvPr id="11" name="Title 1">
            <a:extLst>
              <a:ext uri="{FF2B5EF4-FFF2-40B4-BE49-F238E27FC236}">
                <a16:creationId xmlns:a16="http://schemas.microsoft.com/office/drawing/2014/main" id="{91697FAD-5D1E-1D33-B019-15B7590004DB}"/>
              </a:ext>
            </a:extLst>
          </p:cNvPr>
          <p:cNvSpPr txBox="1">
            <a:spLocks/>
          </p:cNvSpPr>
          <p:nvPr/>
        </p:nvSpPr>
        <p:spPr>
          <a:xfrm>
            <a:off x="153505" y="723196"/>
            <a:ext cx="8836989" cy="683995"/>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2060"/>
                </a:solidFill>
                <a:latin typeface="+mn-lt"/>
                <a:sym typeface="Wingdings" panose="05000000000000000000" pitchFamily="2" charset="2"/>
              </a:rPr>
              <a:t>Goal </a:t>
            </a:r>
          </a:p>
          <a:p>
            <a:pPr marL="457200" lvl="2" eaLnBrk="0" latinLnBrk="0" hangingPunct="0">
              <a:spcBef>
                <a:spcPct val="20000"/>
              </a:spcBef>
              <a:spcAft>
                <a:spcPts val="600"/>
              </a:spcAft>
              <a:buClr>
                <a:schemeClr val="tx2"/>
              </a:buClr>
            </a:pPr>
            <a:r>
              <a:rPr kumimoji="1" lang="en-US" sz="1600" dirty="0">
                <a:solidFill>
                  <a:schemeClr val="tx1">
                    <a:lumMod val="85000"/>
                    <a:lumOff val="15000"/>
                  </a:schemeClr>
                </a:solidFill>
                <a:latin typeface="+mn-lt"/>
                <a:sym typeface="Wingdings" panose="05000000000000000000" pitchFamily="2" charset="2"/>
              </a:rPr>
              <a:t>To find the exponents mapping which utilizes the complete range exponent bits has to offer</a:t>
            </a:r>
          </a:p>
        </p:txBody>
      </p:sp>
      <p:grpSp>
        <p:nvGrpSpPr>
          <p:cNvPr id="2" name="Group 1">
            <a:extLst>
              <a:ext uri="{FF2B5EF4-FFF2-40B4-BE49-F238E27FC236}">
                <a16:creationId xmlns:a16="http://schemas.microsoft.com/office/drawing/2014/main" id="{DCF00622-5203-4F11-1EA6-3FB0CF847D3B}"/>
              </a:ext>
            </a:extLst>
          </p:cNvPr>
          <p:cNvGrpSpPr/>
          <p:nvPr/>
        </p:nvGrpSpPr>
        <p:grpSpPr>
          <a:xfrm>
            <a:off x="940739" y="1574799"/>
            <a:ext cx="7683500" cy="5195120"/>
            <a:chOff x="774699" y="1449868"/>
            <a:chExt cx="7988925" cy="5345452"/>
          </a:xfrm>
        </p:grpSpPr>
        <p:pic>
          <p:nvPicPr>
            <p:cNvPr id="13" name="Picture 12"/>
            <p:cNvPicPr>
              <a:picLocks noChangeAspect="1"/>
            </p:cNvPicPr>
            <p:nvPr/>
          </p:nvPicPr>
          <p:blipFill>
            <a:blip r:embed="rId3"/>
            <a:stretch>
              <a:fillRect/>
            </a:stretch>
          </p:blipFill>
          <p:spPr>
            <a:xfrm>
              <a:off x="774699" y="1449868"/>
              <a:ext cx="7988925" cy="5345452"/>
            </a:xfrm>
            <a:prstGeom prst="rect">
              <a:avLst/>
            </a:prstGeom>
          </p:spPr>
        </p:pic>
        <p:sp>
          <p:nvSpPr>
            <p:cNvPr id="12" name="TextBox 11"/>
            <p:cNvSpPr txBox="1"/>
            <p:nvPr/>
          </p:nvSpPr>
          <p:spPr>
            <a:xfrm>
              <a:off x="6007184" y="1641076"/>
              <a:ext cx="1138458" cy="387560"/>
            </a:xfrm>
            <a:prstGeom prst="rect">
              <a:avLst/>
            </a:prstGeom>
          </p:spPr>
          <p:txBody>
            <a:bodyPr vert="horz" wrap="square" lIns="91440" tIns="45720" rIns="91440" bIns="45720" rtlCol="0" anchor="ctr">
              <a:noAutofit/>
            </a:bodyPr>
            <a:lstStyle/>
            <a:p>
              <a:pPr algn="ctr" fontAlgn="auto">
                <a:lnSpc>
                  <a:spcPct val="170000"/>
                </a:lnSpc>
                <a:spcAft>
                  <a:spcPts val="0"/>
                </a:spcAft>
              </a:pPr>
              <a:r>
                <a:rPr lang="en-US" sz="800" b="1" dirty="0">
                  <a:solidFill>
                    <a:srgbClr val="C00000"/>
                  </a:solidFill>
                </a:rPr>
                <a:t>Full Precision (Reference Model)</a:t>
              </a:r>
            </a:p>
          </p:txBody>
        </p:sp>
      </p:grpSp>
      <p:sp>
        <p:nvSpPr>
          <p:cNvPr id="3" name="Rectangle 2"/>
          <p:cNvSpPr/>
          <p:nvPr/>
        </p:nvSpPr>
        <p:spPr>
          <a:xfrm>
            <a:off x="3647661" y="2604052"/>
            <a:ext cx="1033670" cy="41744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42391" y="2892287"/>
            <a:ext cx="1550505" cy="117281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0260" y="6205330"/>
            <a:ext cx="1229139" cy="41744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476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58295" y="6419861"/>
            <a:ext cx="1316037" cy="365125"/>
          </a:xfrm>
        </p:spPr>
        <p:txBody>
          <a:bodyPr/>
          <a:lstStyle/>
          <a:p>
            <a:pPr>
              <a:defRPr/>
            </a:pPr>
            <a:fld id="{23AF06AE-3D74-4B80-B329-472B9F79958D}" type="slidenum">
              <a:rPr lang="ko-KR" altLang="en-US" smtClean="0"/>
              <a:pPr>
                <a:defRPr/>
              </a:pPr>
              <a:t>13</a:t>
            </a:fld>
            <a:endParaRPr lang="en-US" altLang="ko-KR" dirty="0"/>
          </a:p>
        </p:txBody>
      </p:sp>
      <p:pic>
        <p:nvPicPr>
          <p:cNvPr id="2" name="Picture 1"/>
          <p:cNvPicPr>
            <a:picLocks noChangeAspect="1"/>
          </p:cNvPicPr>
          <p:nvPr/>
        </p:nvPicPr>
        <p:blipFill>
          <a:blip r:embed="rId3"/>
          <a:stretch>
            <a:fillRect/>
          </a:stretch>
        </p:blipFill>
        <p:spPr>
          <a:xfrm>
            <a:off x="667625" y="3086327"/>
            <a:ext cx="7748688" cy="3676207"/>
          </a:xfrm>
          <a:prstGeom prst="rect">
            <a:avLst/>
          </a:prstGeom>
        </p:spPr>
      </p:pic>
      <p:sp>
        <p:nvSpPr>
          <p:cNvPr id="11" name="Title 1">
            <a:extLst>
              <a:ext uri="{FF2B5EF4-FFF2-40B4-BE49-F238E27FC236}">
                <a16:creationId xmlns:a16="http://schemas.microsoft.com/office/drawing/2014/main" id="{86C8AA1F-E504-72D7-0024-52A8D149ED58}"/>
              </a:ext>
            </a:extLst>
          </p:cNvPr>
          <p:cNvSpPr txBox="1">
            <a:spLocks/>
          </p:cNvSpPr>
          <p:nvPr/>
        </p:nvSpPr>
        <p:spPr>
          <a:xfrm>
            <a:off x="1126854" y="0"/>
            <a:ext cx="6890292" cy="40958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2000" b="1" dirty="0">
                <a:solidFill>
                  <a:srgbClr val="C00000"/>
                </a:solidFill>
                <a:ea typeface="SimSun" panose="02010600030101010101" pitchFamily="2" charset="-122"/>
              </a:rPr>
              <a:t>Step 2: Mantissa Optimization</a:t>
            </a:r>
          </a:p>
        </p:txBody>
      </p:sp>
      <p:grpSp>
        <p:nvGrpSpPr>
          <p:cNvPr id="5" name="Group 4">
            <a:extLst>
              <a:ext uri="{FF2B5EF4-FFF2-40B4-BE49-F238E27FC236}">
                <a16:creationId xmlns:a16="http://schemas.microsoft.com/office/drawing/2014/main" id="{8DE24EAA-3909-8628-4A0F-5A4A3D8F9B40}"/>
              </a:ext>
            </a:extLst>
          </p:cNvPr>
          <p:cNvGrpSpPr/>
          <p:nvPr/>
        </p:nvGrpSpPr>
        <p:grpSpPr>
          <a:xfrm>
            <a:off x="2128241" y="640330"/>
            <a:ext cx="4827456" cy="2266053"/>
            <a:chOff x="2130401" y="4377193"/>
            <a:chExt cx="4972050" cy="2407793"/>
          </a:xfrm>
        </p:grpSpPr>
        <p:pic>
          <p:nvPicPr>
            <p:cNvPr id="3" name="Picture 2"/>
            <p:cNvPicPr>
              <a:picLocks noChangeAspect="1"/>
            </p:cNvPicPr>
            <p:nvPr/>
          </p:nvPicPr>
          <p:blipFill>
            <a:blip r:embed="rId4"/>
            <a:stretch>
              <a:fillRect/>
            </a:stretch>
          </p:blipFill>
          <p:spPr>
            <a:xfrm>
              <a:off x="2130401" y="4377193"/>
              <a:ext cx="4972050" cy="2407793"/>
            </a:xfrm>
            <a:prstGeom prst="rect">
              <a:avLst/>
            </a:prstGeom>
          </p:spPr>
        </p:pic>
        <p:sp>
          <p:nvSpPr>
            <p:cNvPr id="13" name="Rectangle 12"/>
            <p:cNvSpPr/>
            <p:nvPr/>
          </p:nvSpPr>
          <p:spPr>
            <a:xfrm>
              <a:off x="3877858" y="5379609"/>
              <a:ext cx="3130317" cy="260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150399" y="6413037"/>
              <a:ext cx="2871126" cy="27476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5232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2D5299-5FCA-2173-F496-80AF487F6CE7}"/>
              </a:ext>
            </a:extLst>
          </p:cNvPr>
          <p:cNvGrpSpPr/>
          <p:nvPr/>
        </p:nvGrpSpPr>
        <p:grpSpPr>
          <a:xfrm>
            <a:off x="569661" y="1493778"/>
            <a:ext cx="8117139" cy="5291208"/>
            <a:chOff x="375081" y="1223818"/>
            <a:chExt cx="8594748" cy="5260616"/>
          </a:xfrm>
        </p:grpSpPr>
        <p:pic>
          <p:nvPicPr>
            <p:cNvPr id="6" name="Picture 5"/>
            <p:cNvPicPr>
              <a:picLocks noChangeAspect="1"/>
            </p:cNvPicPr>
            <p:nvPr/>
          </p:nvPicPr>
          <p:blipFill>
            <a:blip r:embed="rId3"/>
            <a:stretch>
              <a:fillRect/>
            </a:stretch>
          </p:blipFill>
          <p:spPr>
            <a:xfrm>
              <a:off x="375081" y="2811367"/>
              <a:ext cx="3149469" cy="3524399"/>
            </a:xfrm>
            <a:prstGeom prst="rect">
              <a:avLst/>
            </a:prstGeom>
          </p:spPr>
        </p:pic>
        <p:pic>
          <p:nvPicPr>
            <p:cNvPr id="7" name="Picture 6"/>
            <p:cNvPicPr>
              <a:picLocks noChangeAspect="1"/>
            </p:cNvPicPr>
            <p:nvPr/>
          </p:nvPicPr>
          <p:blipFill>
            <a:blip r:embed="rId4"/>
            <a:stretch>
              <a:fillRect/>
            </a:stretch>
          </p:blipFill>
          <p:spPr>
            <a:xfrm>
              <a:off x="5629366" y="2410972"/>
              <a:ext cx="3340463" cy="4073461"/>
            </a:xfrm>
            <a:prstGeom prst="rect">
              <a:avLst/>
            </a:prstGeom>
          </p:spPr>
        </p:pic>
        <p:pic>
          <p:nvPicPr>
            <p:cNvPr id="8" name="Picture 7"/>
            <p:cNvPicPr>
              <a:picLocks noChangeAspect="1"/>
            </p:cNvPicPr>
            <p:nvPr/>
          </p:nvPicPr>
          <p:blipFill>
            <a:blip r:embed="rId5"/>
            <a:stretch>
              <a:fillRect/>
            </a:stretch>
          </p:blipFill>
          <p:spPr>
            <a:xfrm>
              <a:off x="2341089" y="1223818"/>
              <a:ext cx="4412697" cy="5260616"/>
            </a:xfrm>
            <a:prstGeom prst="rect">
              <a:avLst/>
            </a:prstGeom>
          </p:spPr>
        </p:pic>
      </p:grpSp>
      <p:sp>
        <p:nvSpPr>
          <p:cNvPr id="10" name="제목 1">
            <a:extLst>
              <a:ext uri="{FF2B5EF4-FFF2-40B4-BE49-F238E27FC236}">
                <a16:creationId xmlns:a16="http://schemas.microsoft.com/office/drawing/2014/main" id="{C269E531-AC35-FE50-5AC0-ED1DF47AD70D}"/>
              </a:ext>
            </a:extLst>
          </p:cNvPr>
          <p:cNvSpPr txBox="1">
            <a:spLocks/>
          </p:cNvSpPr>
          <p:nvPr/>
        </p:nvSpPr>
        <p:spPr>
          <a:xfrm>
            <a:off x="569661" y="65580"/>
            <a:ext cx="8004677" cy="373566"/>
          </a:xfrm>
          <a:prstGeom prst="rect">
            <a:avLst/>
          </a:prstGeom>
        </p:spPr>
        <p:txBody>
          <a:bodyPr vert="horz" lIns="91440" tIns="45720" rIns="91440" bIns="45720" rtlCol="0" anchor="ctr">
            <a:normAutofit lnSpcReduction="10000"/>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mantissa width optimization - algorithm</a:t>
            </a:r>
          </a:p>
        </p:txBody>
      </p:sp>
      <p:sp>
        <p:nvSpPr>
          <p:cNvPr id="12" name="Title 1">
            <a:extLst>
              <a:ext uri="{FF2B5EF4-FFF2-40B4-BE49-F238E27FC236}">
                <a16:creationId xmlns:a16="http://schemas.microsoft.com/office/drawing/2014/main" id="{91697FAD-5D1E-1D33-B019-15B7590004DB}"/>
              </a:ext>
            </a:extLst>
          </p:cNvPr>
          <p:cNvSpPr txBox="1">
            <a:spLocks/>
          </p:cNvSpPr>
          <p:nvPr/>
        </p:nvSpPr>
        <p:spPr>
          <a:xfrm>
            <a:off x="87495" y="609600"/>
            <a:ext cx="9167033" cy="713724"/>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Hardware oriented </a:t>
            </a:r>
          </a:p>
          <a:p>
            <a:pPr marL="432000" lvl="2" eaLnBrk="0" latinLnBrk="0" hangingPunct="0">
              <a:spcBef>
                <a:spcPct val="20000"/>
              </a:spcBef>
              <a:spcAft>
                <a:spcPts val="600"/>
              </a:spcAft>
              <a:buClr>
                <a:schemeClr val="tx2"/>
              </a:buClr>
            </a:pPr>
            <a:r>
              <a:rPr kumimoji="1" lang="en-US" sz="1600" dirty="0">
                <a:solidFill>
                  <a:schemeClr val="tx1"/>
                </a:solidFill>
                <a:latin typeface="+mn-lt"/>
                <a:sym typeface="Wingdings" panose="05000000000000000000" pitchFamily="2" charset="2"/>
              </a:rPr>
              <a:t>Identifies the minimum mantissa width satisfying the accuracy threshold across all layers  </a:t>
            </a:r>
          </a:p>
        </p:txBody>
      </p:sp>
      <p:sp>
        <p:nvSpPr>
          <p:cNvPr id="4" name="Slide Number Placeholder 3"/>
          <p:cNvSpPr>
            <a:spLocks noGrp="1"/>
          </p:cNvSpPr>
          <p:nvPr>
            <p:ph type="sldNum" sz="quarter" idx="12"/>
          </p:nvPr>
        </p:nvSpPr>
        <p:spPr>
          <a:xfrm>
            <a:off x="7758295" y="6419861"/>
            <a:ext cx="1316037" cy="365125"/>
          </a:xfrm>
        </p:spPr>
        <p:txBody>
          <a:bodyPr/>
          <a:lstStyle/>
          <a:p>
            <a:pPr>
              <a:defRPr/>
            </a:pPr>
            <a:fld id="{23AF06AE-3D74-4B80-B329-472B9F79958D}" type="slidenum">
              <a:rPr lang="ko-KR" altLang="en-US" smtClean="0"/>
              <a:pPr>
                <a:defRPr/>
              </a:pPr>
              <a:t>14</a:t>
            </a:fld>
            <a:endParaRPr lang="en-US" altLang="ko-KR" dirty="0"/>
          </a:p>
        </p:txBody>
      </p:sp>
      <p:sp>
        <p:nvSpPr>
          <p:cNvPr id="9" name="Rectangle 8"/>
          <p:cNvSpPr/>
          <p:nvPr/>
        </p:nvSpPr>
        <p:spPr>
          <a:xfrm>
            <a:off x="2987534" y="3916016"/>
            <a:ext cx="2544431" cy="44726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3995" y="5410199"/>
            <a:ext cx="1581153" cy="44726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87534" y="6262958"/>
            <a:ext cx="2544431" cy="4956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6297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58295" y="6419861"/>
            <a:ext cx="1316037" cy="365125"/>
          </a:xfrm>
        </p:spPr>
        <p:txBody>
          <a:bodyPr/>
          <a:lstStyle/>
          <a:p>
            <a:pPr>
              <a:defRPr/>
            </a:pPr>
            <a:fld id="{23AF06AE-3D74-4B80-B329-472B9F79958D}" type="slidenum">
              <a:rPr lang="ko-KR" altLang="en-US" smtClean="0"/>
              <a:pPr>
                <a:defRPr/>
              </a:pPr>
              <a:t>15</a:t>
            </a:fld>
            <a:endParaRPr lang="en-US" altLang="ko-KR" dirty="0"/>
          </a:p>
        </p:txBody>
      </p:sp>
      <p:sp>
        <p:nvSpPr>
          <p:cNvPr id="10" name="Content Placeholder 2">
            <a:extLst>
              <a:ext uri="{FF2B5EF4-FFF2-40B4-BE49-F238E27FC236}">
                <a16:creationId xmlns:a16="http://schemas.microsoft.com/office/drawing/2014/main" id="{61642E91-4619-9A29-1A4A-647A295F5F00}"/>
              </a:ext>
            </a:extLst>
          </p:cNvPr>
          <p:cNvSpPr txBox="1">
            <a:spLocks/>
          </p:cNvSpPr>
          <p:nvPr/>
        </p:nvSpPr>
        <p:spPr bwMode="auto">
          <a:xfrm>
            <a:off x="87488" y="604625"/>
            <a:ext cx="8332612" cy="121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r>
              <a:rPr kumimoji="1" lang="en-US" sz="1800" dirty="0"/>
              <a:t>Hybrid Precision Floating Point (HPFP</a:t>
            </a:r>
            <a:r>
              <a:rPr kumimoji="1" lang="en-US" sz="1800" baseline="-25000" dirty="0"/>
              <a:t>MIN</a:t>
            </a:r>
            <a:r>
              <a:rPr kumimoji="1" lang="en-US" sz="1800" dirty="0"/>
              <a:t>)</a:t>
            </a:r>
            <a:r>
              <a:rPr kumimoji="1" lang="en-US" sz="1800" baseline="-25000" dirty="0"/>
              <a:t> </a:t>
            </a:r>
            <a:r>
              <a:rPr kumimoji="1" lang="en-US" sz="1800" dirty="0"/>
              <a:t>Format is determined as:</a:t>
            </a:r>
          </a:p>
          <a:p>
            <a:pPr lvl="1" eaLnBrk="0" latinLnBrk="0" hangingPunct="0">
              <a:buFont typeface="Arial" panose="020B0604020202020204" pitchFamily="34" charset="0"/>
              <a:buChar char="•"/>
            </a:pPr>
            <a:r>
              <a:rPr kumimoji="1" lang="en-US" sz="1600" dirty="0"/>
              <a:t>FW: </a:t>
            </a:r>
            <a:r>
              <a:rPr kumimoji="1" lang="en-US" sz="1600" b="0" dirty="0"/>
              <a:t>(1, EXP</a:t>
            </a:r>
            <a:r>
              <a:rPr kumimoji="1" lang="en-US" sz="1600" b="0" baseline="-25000" dirty="0">
                <a:solidFill>
                  <a:srgbClr val="0070C0"/>
                </a:solidFill>
              </a:rPr>
              <a:t>WEIGHT</a:t>
            </a:r>
            <a:r>
              <a:rPr kumimoji="1" lang="en-US" sz="1600" b="0" dirty="0"/>
              <a:t>, MIN – EXP</a:t>
            </a:r>
            <a:r>
              <a:rPr kumimoji="1" lang="en-US" sz="1600" b="0" baseline="-25000" dirty="0">
                <a:solidFill>
                  <a:srgbClr val="0070C0"/>
                </a:solidFill>
              </a:rPr>
              <a:t>WEIGHT </a:t>
            </a:r>
            <a:r>
              <a:rPr kumimoji="1" lang="en-US" sz="1600" b="0" dirty="0"/>
              <a:t>-1) / (1, EXP</a:t>
            </a:r>
            <a:r>
              <a:rPr kumimoji="1" lang="en-US" sz="1600" b="0" baseline="-25000" dirty="0">
                <a:solidFill>
                  <a:srgbClr val="0070C0"/>
                </a:solidFill>
              </a:rPr>
              <a:t>ACT</a:t>
            </a:r>
            <a:r>
              <a:rPr kumimoji="1" lang="en-US" sz="1600" b="0" dirty="0"/>
              <a:t>, MIN – EXP</a:t>
            </a:r>
            <a:r>
              <a:rPr kumimoji="1" lang="en-US" sz="1600" b="0" baseline="-25000" dirty="0">
                <a:solidFill>
                  <a:srgbClr val="0070C0"/>
                </a:solidFill>
              </a:rPr>
              <a:t>ACT </a:t>
            </a:r>
            <a:r>
              <a:rPr kumimoji="1" lang="en-US" sz="1600" b="0" dirty="0"/>
              <a:t>-1) </a:t>
            </a:r>
          </a:p>
          <a:p>
            <a:pPr lvl="1" eaLnBrk="0" latinLnBrk="0" hangingPunct="0">
              <a:lnSpc>
                <a:spcPct val="150000"/>
              </a:lnSpc>
              <a:buFont typeface="Arial" panose="020B0604020202020204" pitchFamily="34" charset="0"/>
              <a:buChar char="•"/>
            </a:pPr>
            <a:r>
              <a:rPr kumimoji="1" lang="en-US" sz="1600" dirty="0"/>
              <a:t>BW: </a:t>
            </a:r>
            <a:r>
              <a:rPr kumimoji="1" lang="en-US" sz="1600" b="0" dirty="0"/>
              <a:t>(1, EXP</a:t>
            </a:r>
            <a:r>
              <a:rPr kumimoji="1" lang="en-US" sz="1600" b="0" baseline="-25000" dirty="0">
                <a:solidFill>
                  <a:srgbClr val="0070C0"/>
                </a:solidFill>
              </a:rPr>
              <a:t>WT_GRAD</a:t>
            </a:r>
            <a:r>
              <a:rPr kumimoji="1" lang="en-US" sz="1600" b="0" dirty="0"/>
              <a:t>, MIN – EXP</a:t>
            </a:r>
            <a:r>
              <a:rPr kumimoji="1" lang="en-US" sz="1600" b="0" baseline="-25000" dirty="0">
                <a:solidFill>
                  <a:srgbClr val="0070C0"/>
                </a:solidFill>
              </a:rPr>
              <a:t>WT_GRAD </a:t>
            </a:r>
            <a:r>
              <a:rPr kumimoji="1" lang="en-US" sz="1600" b="0" dirty="0"/>
              <a:t>-1) / (1, EXP</a:t>
            </a:r>
            <a:r>
              <a:rPr kumimoji="1" lang="en-US" sz="1600" b="0" baseline="-25000" dirty="0">
                <a:solidFill>
                  <a:srgbClr val="0070C0"/>
                </a:solidFill>
              </a:rPr>
              <a:t>IN_GRAD</a:t>
            </a:r>
            <a:r>
              <a:rPr kumimoji="1" lang="en-US" sz="1600" b="0" dirty="0"/>
              <a:t>, MIN – EXP</a:t>
            </a:r>
            <a:r>
              <a:rPr kumimoji="1" lang="en-US" sz="1600" b="0" baseline="-25000" dirty="0">
                <a:solidFill>
                  <a:srgbClr val="0070C0"/>
                </a:solidFill>
              </a:rPr>
              <a:t>IN_GRAD </a:t>
            </a:r>
            <a:r>
              <a:rPr kumimoji="1" lang="en-US" sz="1600" b="0" dirty="0"/>
              <a:t>-1)</a:t>
            </a:r>
          </a:p>
          <a:p>
            <a:pPr lvl="1" eaLnBrk="0" latinLnBrk="0" hangingPunct="0">
              <a:lnSpc>
                <a:spcPct val="150000"/>
              </a:lnSpc>
            </a:pPr>
            <a:endParaRPr kumimoji="1" lang="en-US" b="0" dirty="0"/>
          </a:p>
          <a:p>
            <a:pPr lvl="3" eaLnBrk="0" latinLnBrk="0" hangingPunct="0"/>
            <a:endParaRPr kumimoji="1" lang="en-US" dirty="0"/>
          </a:p>
        </p:txBody>
      </p:sp>
      <p:pic>
        <p:nvPicPr>
          <p:cNvPr id="2" name="Picture 1"/>
          <p:cNvPicPr>
            <a:picLocks noChangeAspect="1"/>
          </p:cNvPicPr>
          <p:nvPr/>
        </p:nvPicPr>
        <p:blipFill>
          <a:blip r:embed="rId3"/>
          <a:stretch>
            <a:fillRect/>
          </a:stretch>
        </p:blipFill>
        <p:spPr>
          <a:xfrm>
            <a:off x="2693400" y="2011674"/>
            <a:ext cx="3757199" cy="3134771"/>
          </a:xfrm>
          <a:prstGeom prst="rect">
            <a:avLst/>
          </a:prstGeom>
        </p:spPr>
      </p:pic>
      <p:sp>
        <p:nvSpPr>
          <p:cNvPr id="7" name="Title 1">
            <a:extLst>
              <a:ext uri="{FF2B5EF4-FFF2-40B4-BE49-F238E27FC236}">
                <a16:creationId xmlns:a16="http://schemas.microsoft.com/office/drawing/2014/main" id="{86C8AA1F-E504-72D7-0024-52A8D149ED58}"/>
              </a:ext>
            </a:extLst>
          </p:cNvPr>
          <p:cNvSpPr txBox="1">
            <a:spLocks/>
          </p:cNvSpPr>
          <p:nvPr/>
        </p:nvSpPr>
        <p:spPr>
          <a:xfrm>
            <a:off x="144438" y="49162"/>
            <a:ext cx="9011192"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2000" b="1" dirty="0">
                <a:solidFill>
                  <a:srgbClr val="C00000"/>
                </a:solidFill>
                <a:ea typeface="SimSun" panose="02010600030101010101" pitchFamily="2" charset="-122"/>
              </a:rPr>
              <a:t>Step 3: Reduction of Accuracy Degradation</a:t>
            </a:r>
          </a:p>
        </p:txBody>
      </p:sp>
      <p:sp>
        <p:nvSpPr>
          <p:cNvPr id="5" name="Rectangle 4"/>
          <p:cNvSpPr/>
          <p:nvPr/>
        </p:nvSpPr>
        <p:spPr>
          <a:xfrm>
            <a:off x="144438" y="5416509"/>
            <a:ext cx="8025527" cy="1003352"/>
          </a:xfrm>
          <a:prstGeom prst="rect">
            <a:avLst/>
          </a:prstGeom>
        </p:spPr>
        <p:txBody>
          <a:bodyPr wrap="square">
            <a:spAutoFit/>
          </a:bodyPr>
          <a:lstStyle/>
          <a:p>
            <a:pPr marL="342900" lvl="0" indent="-342900" eaLnBrk="0" fontAlgn="base" hangingPunct="0">
              <a:lnSpc>
                <a:spcPct val="150000"/>
              </a:lnSpc>
              <a:spcBef>
                <a:spcPct val="20000"/>
              </a:spcBef>
              <a:spcAft>
                <a:spcPts val="600"/>
              </a:spcAft>
              <a:buClr>
                <a:schemeClr val="tx2"/>
              </a:buClr>
              <a:buFont typeface="Wingdings" pitchFamily="2" charset="2"/>
              <a:buChar char="v"/>
            </a:pPr>
            <a:r>
              <a:rPr kumimoji="1" lang="en-US" b="1" dirty="0">
                <a:solidFill>
                  <a:srgbClr val="000066"/>
                </a:solidFill>
              </a:rPr>
              <a:t>Allowed </a:t>
            </a:r>
            <a:r>
              <a:rPr kumimoji="1" lang="en-US" b="1" dirty="0" err="1">
                <a:solidFill>
                  <a:srgbClr val="000066"/>
                </a:solidFill>
              </a:rPr>
              <a:t>mAP</a:t>
            </a:r>
            <a:r>
              <a:rPr kumimoji="1" lang="en-US" b="1" dirty="0">
                <a:solidFill>
                  <a:srgbClr val="000066"/>
                </a:solidFill>
              </a:rPr>
              <a:t> degradation is 2% while HPFP10 had 1.8%</a:t>
            </a:r>
          </a:p>
          <a:p>
            <a:pPr marL="742950" lvl="1" indent="-285750" eaLnBrk="0" fontAlgn="base" hangingPunct="0">
              <a:lnSpc>
                <a:spcPct val="150000"/>
              </a:lnSpc>
              <a:spcBef>
                <a:spcPct val="20000"/>
              </a:spcBef>
              <a:spcAft>
                <a:spcPts val="600"/>
              </a:spcAft>
              <a:buClr>
                <a:schemeClr val="tx2"/>
              </a:buClr>
              <a:buFont typeface="Arial" panose="020B0604020202020204" pitchFamily="34" charset="0"/>
              <a:buChar char="•"/>
            </a:pPr>
            <a:r>
              <a:rPr kumimoji="1" lang="en-US" sz="1600" dirty="0">
                <a:solidFill>
                  <a:srgbClr val="000000"/>
                </a:solidFill>
              </a:rPr>
              <a:t>Further Improvement in accuracy </a:t>
            </a:r>
            <a:r>
              <a:rPr kumimoji="1" lang="en-US" sz="1600" dirty="0">
                <a:solidFill>
                  <a:srgbClr val="000000"/>
                </a:solidFill>
                <a:sym typeface="Wingdings" panose="05000000000000000000" pitchFamily="2" charset="2"/>
              </a:rPr>
              <a:t></a:t>
            </a:r>
            <a:r>
              <a:rPr kumimoji="1" lang="en-US" sz="1600" dirty="0">
                <a:solidFill>
                  <a:srgbClr val="000000"/>
                </a:solidFill>
              </a:rPr>
              <a:t> </a:t>
            </a:r>
            <a:r>
              <a:rPr kumimoji="1" lang="en-US" sz="1600" b="1" dirty="0">
                <a:solidFill>
                  <a:srgbClr val="C00000"/>
                </a:solidFill>
              </a:rPr>
              <a:t>without reducing memory bandwidth</a:t>
            </a:r>
          </a:p>
        </p:txBody>
      </p:sp>
    </p:spTree>
    <p:extLst>
      <p:ext uri="{BB962C8B-B14F-4D97-AF65-F5344CB8AC3E}">
        <p14:creationId xmlns:p14="http://schemas.microsoft.com/office/powerpoint/2010/main" val="31765272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58295" y="6419861"/>
            <a:ext cx="1316037" cy="365125"/>
          </a:xfrm>
        </p:spPr>
        <p:txBody>
          <a:bodyPr/>
          <a:lstStyle/>
          <a:p>
            <a:pPr>
              <a:defRPr/>
            </a:pPr>
            <a:fld id="{23AF06AE-3D74-4B80-B329-472B9F79958D}" type="slidenum">
              <a:rPr lang="ko-KR" altLang="en-US" smtClean="0"/>
              <a:pPr>
                <a:defRPr/>
              </a:pPr>
              <a:t>16</a:t>
            </a:fld>
            <a:endParaRPr lang="en-US" altLang="ko-KR" dirty="0"/>
          </a:p>
        </p:txBody>
      </p:sp>
      <p:sp>
        <p:nvSpPr>
          <p:cNvPr id="10" name="Content Placeholder 2">
            <a:extLst>
              <a:ext uri="{FF2B5EF4-FFF2-40B4-BE49-F238E27FC236}">
                <a16:creationId xmlns:a16="http://schemas.microsoft.com/office/drawing/2014/main" id="{61642E91-4619-9A29-1A4A-647A295F5F00}"/>
              </a:ext>
            </a:extLst>
          </p:cNvPr>
          <p:cNvSpPr txBox="1">
            <a:spLocks/>
          </p:cNvSpPr>
          <p:nvPr/>
        </p:nvSpPr>
        <p:spPr bwMode="auto">
          <a:xfrm>
            <a:off x="88900" y="517145"/>
            <a:ext cx="9017000" cy="2353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lnSpc>
                <a:spcPct val="150000"/>
              </a:lnSpc>
            </a:pPr>
            <a:r>
              <a:rPr kumimoji="1" lang="en-US" sz="1800" dirty="0">
                <a:sym typeface="Wingdings" panose="05000000000000000000" pitchFamily="2" charset="2"/>
              </a:rPr>
              <a:t> </a:t>
            </a:r>
            <a:r>
              <a:rPr kumimoji="1" lang="en-US" sz="1800" dirty="0">
                <a:solidFill>
                  <a:srgbClr val="000066"/>
                </a:solidFill>
                <a:sym typeface="Wingdings" panose="05000000000000000000" pitchFamily="2" charset="2"/>
              </a:rPr>
              <a:t>Quantization errors in HPFP</a:t>
            </a:r>
            <a:r>
              <a:rPr kumimoji="1" lang="en-US" sz="1800" baseline="-25000" dirty="0">
                <a:solidFill>
                  <a:srgbClr val="000066"/>
                </a:solidFill>
                <a:sym typeface="Wingdings" panose="05000000000000000000" pitchFamily="2" charset="2"/>
              </a:rPr>
              <a:t>MIN</a:t>
            </a:r>
            <a:r>
              <a:rPr kumimoji="1" lang="en-US" sz="1800" dirty="0">
                <a:solidFill>
                  <a:srgbClr val="000066"/>
                </a:solidFill>
                <a:sym typeface="Wingdings" panose="05000000000000000000" pitchFamily="2" charset="2"/>
              </a:rPr>
              <a:t> multiplication </a:t>
            </a:r>
          </a:p>
          <a:p>
            <a:pPr lvl="1" eaLnBrk="0" latinLnBrk="0" hangingPunct="0">
              <a:buFont typeface="Arial" panose="020B0604020202020204" pitchFamily="34" charset="0"/>
              <a:buChar char="•"/>
            </a:pPr>
            <a:r>
              <a:rPr kumimoji="1" lang="en-US" sz="1600" b="0" dirty="0">
                <a:sym typeface="Wingdings" panose="05000000000000000000" pitchFamily="2" charset="2"/>
              </a:rPr>
              <a:t>Before accumulation, the multiplication result is converted back to HPFP</a:t>
            </a:r>
            <a:r>
              <a:rPr kumimoji="1" lang="en-US" sz="1600" b="0" baseline="-25000" dirty="0">
                <a:sym typeface="Wingdings" panose="05000000000000000000" pitchFamily="2" charset="2"/>
              </a:rPr>
              <a:t>MIN</a:t>
            </a:r>
          </a:p>
          <a:p>
            <a:pPr lvl="1" eaLnBrk="0" latinLnBrk="0" hangingPunct="0">
              <a:buFont typeface="Arial" panose="020B0604020202020204" pitchFamily="34" charset="0"/>
              <a:buChar char="•"/>
            </a:pPr>
            <a:r>
              <a:rPr kumimoji="1" lang="en-US" sz="1600" b="0" dirty="0">
                <a:sym typeface="Wingdings" panose="05000000000000000000" pitchFamily="2" charset="2"/>
              </a:rPr>
              <a:t>Small errors in each multiplication  Accumulate into large error</a:t>
            </a:r>
          </a:p>
          <a:p>
            <a:pPr eaLnBrk="0" latinLnBrk="0" hangingPunct="0">
              <a:lnSpc>
                <a:spcPct val="150000"/>
              </a:lnSpc>
            </a:pPr>
            <a:r>
              <a:rPr kumimoji="1" lang="en-US" sz="1800" dirty="0">
                <a:solidFill>
                  <a:srgbClr val="000066"/>
                </a:solidFill>
                <a:sym typeface="Wingdings" panose="05000000000000000000" pitchFamily="2" charset="2"/>
              </a:rPr>
              <a:t> Increasing mantissa width for accumulation  </a:t>
            </a:r>
            <a:r>
              <a:rPr kumimoji="1" lang="en-US" sz="1800" dirty="0">
                <a:solidFill>
                  <a:srgbClr val="C00000"/>
                </a:solidFill>
                <a:sym typeface="Wingdings" panose="05000000000000000000" pitchFamily="2" charset="2"/>
              </a:rPr>
              <a:t>Reduced Quantization Errors</a:t>
            </a:r>
          </a:p>
          <a:p>
            <a:pPr lvl="1" eaLnBrk="0" latinLnBrk="0" hangingPunct="0">
              <a:buFont typeface="Arial" panose="020B0604020202020204" pitchFamily="34" charset="0"/>
              <a:buChar char="•"/>
            </a:pPr>
            <a:r>
              <a:rPr kumimoji="1" lang="en-US" sz="1600" b="0" dirty="0">
                <a:sym typeface="Wingdings" panose="05000000000000000000" pitchFamily="2" charset="2"/>
              </a:rPr>
              <a:t>Converting back to HPFP</a:t>
            </a:r>
            <a:r>
              <a:rPr kumimoji="1" lang="en-US" sz="1600" b="0" baseline="-25000" dirty="0">
                <a:sym typeface="Wingdings" panose="05000000000000000000" pitchFamily="2" charset="2"/>
              </a:rPr>
              <a:t>MIN</a:t>
            </a:r>
            <a:r>
              <a:rPr kumimoji="1" lang="en-US" sz="1600" b="0" dirty="0">
                <a:sym typeface="Wingdings" panose="05000000000000000000" pitchFamily="2" charset="2"/>
              </a:rPr>
              <a:t> after accumulation introduces some quantization noise, but major accumulation errors are minimized</a:t>
            </a:r>
          </a:p>
          <a:p>
            <a:pPr lvl="3" eaLnBrk="0" latinLnBrk="0" hangingPunct="0"/>
            <a:endParaRPr kumimoji="1" lang="en-US" sz="1400" dirty="0"/>
          </a:p>
        </p:txBody>
      </p:sp>
      <p:sp>
        <p:nvSpPr>
          <p:cNvPr id="8" name="제목 1">
            <a:extLst>
              <a:ext uri="{FF2B5EF4-FFF2-40B4-BE49-F238E27FC236}">
                <a16:creationId xmlns:a16="http://schemas.microsoft.com/office/drawing/2014/main" id="{C269E531-AC35-FE50-5AC0-ED1DF47AD70D}"/>
              </a:ext>
            </a:extLst>
          </p:cNvPr>
          <p:cNvSpPr txBox="1">
            <a:spLocks/>
          </p:cNvSpPr>
          <p:nvPr/>
        </p:nvSpPr>
        <p:spPr>
          <a:xfrm>
            <a:off x="1248228" y="-38100"/>
            <a:ext cx="6647543" cy="453837"/>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Optimal Mantissa Width - Analysis</a:t>
            </a:r>
          </a:p>
        </p:txBody>
      </p:sp>
      <p:pic>
        <p:nvPicPr>
          <p:cNvPr id="2" name="Picture 1"/>
          <p:cNvPicPr>
            <a:picLocks noChangeAspect="1"/>
          </p:cNvPicPr>
          <p:nvPr/>
        </p:nvPicPr>
        <p:blipFill>
          <a:blip r:embed="rId3"/>
          <a:stretch>
            <a:fillRect/>
          </a:stretch>
        </p:blipFill>
        <p:spPr>
          <a:xfrm>
            <a:off x="1186871" y="3033002"/>
            <a:ext cx="6821057" cy="3569421"/>
          </a:xfrm>
          <a:prstGeom prst="rect">
            <a:avLst/>
          </a:prstGeom>
        </p:spPr>
      </p:pic>
    </p:spTree>
    <p:extLst>
      <p:ext uri="{BB962C8B-B14F-4D97-AF65-F5344CB8AC3E}">
        <p14:creationId xmlns:p14="http://schemas.microsoft.com/office/powerpoint/2010/main" val="33160250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58295" y="6419861"/>
            <a:ext cx="1316037" cy="365125"/>
          </a:xfrm>
        </p:spPr>
        <p:txBody>
          <a:bodyPr/>
          <a:lstStyle/>
          <a:p>
            <a:pPr>
              <a:defRPr/>
            </a:pPr>
            <a:fld id="{23AF06AE-3D74-4B80-B329-472B9F79958D}" type="slidenum">
              <a:rPr lang="ko-KR" altLang="en-US" smtClean="0"/>
              <a:pPr>
                <a:defRPr/>
              </a:pPr>
              <a:t>17</a:t>
            </a:fld>
            <a:endParaRPr lang="en-US" altLang="ko-KR" dirty="0"/>
          </a:p>
        </p:txBody>
      </p:sp>
      <p:sp>
        <p:nvSpPr>
          <p:cNvPr id="9" name="제목 1">
            <a:extLst>
              <a:ext uri="{FF2B5EF4-FFF2-40B4-BE49-F238E27FC236}">
                <a16:creationId xmlns:a16="http://schemas.microsoft.com/office/drawing/2014/main" id="{C269E531-AC35-FE50-5AC0-ED1DF47AD70D}"/>
              </a:ext>
            </a:extLst>
          </p:cNvPr>
          <p:cNvSpPr txBox="1">
            <a:spLocks/>
          </p:cNvSpPr>
          <p:nvPr/>
        </p:nvSpPr>
        <p:spPr>
          <a:xfrm>
            <a:off x="913968" y="9130"/>
            <a:ext cx="7316063" cy="419844"/>
          </a:xfrm>
          <a:prstGeom prst="rect">
            <a:avLst/>
          </a:prstGeom>
        </p:spPr>
        <p:txBody>
          <a:bodyPr vert="horz" lIns="91440" tIns="45720" rIns="91440" bIns="45720" rtlCol="0" anchor="ctr">
            <a:normAutofit fontScale="85000" lnSpcReduction="10000"/>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400" dirty="0">
                <a:solidFill>
                  <a:srgbClr val="C00000"/>
                </a:solidFill>
              </a:rPr>
              <a:t>Layer-wise Arithmetic Mantissa Optimization</a:t>
            </a:r>
          </a:p>
        </p:txBody>
      </p:sp>
      <p:grpSp>
        <p:nvGrpSpPr>
          <p:cNvPr id="3" name="Group 2">
            <a:extLst>
              <a:ext uri="{FF2B5EF4-FFF2-40B4-BE49-F238E27FC236}">
                <a16:creationId xmlns:a16="http://schemas.microsoft.com/office/drawing/2014/main" id="{901C950E-A315-6EE2-4603-DA0C32A3B200}"/>
              </a:ext>
            </a:extLst>
          </p:cNvPr>
          <p:cNvGrpSpPr/>
          <p:nvPr/>
        </p:nvGrpSpPr>
        <p:grpSpPr>
          <a:xfrm>
            <a:off x="693451" y="1104900"/>
            <a:ext cx="7955249" cy="5680086"/>
            <a:chOff x="670081" y="1020264"/>
            <a:chExt cx="7874416" cy="5764722"/>
          </a:xfrm>
        </p:grpSpPr>
        <p:pic>
          <p:nvPicPr>
            <p:cNvPr id="2" name="Picture 1"/>
            <p:cNvPicPr>
              <a:picLocks noChangeAspect="1"/>
            </p:cNvPicPr>
            <p:nvPr/>
          </p:nvPicPr>
          <p:blipFill>
            <a:blip r:embed="rId3"/>
            <a:stretch>
              <a:fillRect/>
            </a:stretch>
          </p:blipFill>
          <p:spPr>
            <a:xfrm>
              <a:off x="4038171" y="1020264"/>
              <a:ext cx="4506326" cy="5758044"/>
            </a:xfrm>
            <a:prstGeom prst="rect">
              <a:avLst/>
            </a:prstGeom>
          </p:spPr>
        </p:pic>
        <p:pic>
          <p:nvPicPr>
            <p:cNvPr id="10" name="Picture 9"/>
            <p:cNvPicPr>
              <a:picLocks noChangeAspect="1"/>
            </p:cNvPicPr>
            <p:nvPr/>
          </p:nvPicPr>
          <p:blipFill>
            <a:blip r:embed="rId4"/>
            <a:stretch>
              <a:fillRect/>
            </a:stretch>
          </p:blipFill>
          <p:spPr>
            <a:xfrm>
              <a:off x="670081" y="1086879"/>
              <a:ext cx="4639235" cy="5698107"/>
            </a:xfrm>
            <a:prstGeom prst="rect">
              <a:avLst/>
            </a:prstGeom>
          </p:spPr>
        </p:pic>
      </p:grpSp>
      <p:sp>
        <p:nvSpPr>
          <p:cNvPr id="11" name="Title 1">
            <a:extLst>
              <a:ext uri="{FF2B5EF4-FFF2-40B4-BE49-F238E27FC236}">
                <a16:creationId xmlns:a16="http://schemas.microsoft.com/office/drawing/2014/main" id="{91697FAD-5D1E-1D33-B019-15B7590004DB}"/>
              </a:ext>
            </a:extLst>
          </p:cNvPr>
          <p:cNvSpPr txBox="1">
            <a:spLocks/>
          </p:cNvSpPr>
          <p:nvPr/>
        </p:nvSpPr>
        <p:spPr>
          <a:xfrm>
            <a:off x="108778" y="494611"/>
            <a:ext cx="8743764" cy="423661"/>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Coordinate Descent Algorithm </a:t>
            </a:r>
            <a:r>
              <a:rPr kumimoji="1" lang="en-US" sz="1800" b="1" dirty="0">
                <a:solidFill>
                  <a:srgbClr val="002060"/>
                </a:solidFill>
                <a:latin typeface="+mn-lt"/>
                <a:sym typeface="Wingdings" panose="05000000000000000000" pitchFamily="2" charset="2"/>
              </a:rPr>
              <a:t> </a:t>
            </a:r>
            <a:r>
              <a:rPr kumimoji="1" lang="en-US" sz="1800" dirty="0">
                <a:solidFill>
                  <a:schemeClr val="tx1"/>
                </a:solidFill>
                <a:latin typeface="+mn-lt"/>
                <a:sym typeface="Wingdings" panose="05000000000000000000" pitchFamily="2" charset="2"/>
              </a:rPr>
              <a:t>One layer at a time, retain previous results</a:t>
            </a:r>
          </a:p>
        </p:txBody>
      </p:sp>
      <p:sp>
        <p:nvSpPr>
          <p:cNvPr id="5" name="Rectangle 4"/>
          <p:cNvSpPr/>
          <p:nvPr/>
        </p:nvSpPr>
        <p:spPr>
          <a:xfrm>
            <a:off x="4248150" y="4848225"/>
            <a:ext cx="1132159" cy="1830871"/>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9692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18</a:t>
            </a:fld>
            <a:endParaRPr lang="en-US" altLang="ko-KR"/>
          </a:p>
        </p:txBody>
      </p:sp>
      <p:sp>
        <p:nvSpPr>
          <p:cNvPr id="11" name="Title 1">
            <a:extLst>
              <a:ext uri="{FF2B5EF4-FFF2-40B4-BE49-F238E27FC236}">
                <a16:creationId xmlns:a16="http://schemas.microsoft.com/office/drawing/2014/main" id="{91697FAD-5D1E-1D33-B019-15B7590004DB}"/>
              </a:ext>
            </a:extLst>
          </p:cNvPr>
          <p:cNvSpPr txBox="1">
            <a:spLocks/>
          </p:cNvSpPr>
          <p:nvPr/>
        </p:nvSpPr>
        <p:spPr>
          <a:xfrm>
            <a:off x="99830" y="389946"/>
            <a:ext cx="8944336" cy="851262"/>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2- Precision Levels Optimization  </a:t>
            </a:r>
            <a:r>
              <a:rPr kumimoji="1" lang="en-US" sz="1800" dirty="0">
                <a:solidFill>
                  <a:srgbClr val="000066"/>
                </a:solidFill>
                <a:latin typeface="+mn-lt"/>
                <a:sym typeface="Wingdings" panose="05000000000000000000" pitchFamily="2" charset="2"/>
              </a:rPr>
              <a:t>HPFP</a:t>
            </a:r>
            <a:r>
              <a:rPr kumimoji="1" lang="en-US" sz="1800" baseline="-25000" dirty="0">
                <a:solidFill>
                  <a:srgbClr val="000066"/>
                </a:solidFill>
                <a:latin typeface="+mn-lt"/>
                <a:sym typeface="Wingdings" panose="05000000000000000000" pitchFamily="2" charset="2"/>
              </a:rPr>
              <a:t>10</a:t>
            </a:r>
            <a:r>
              <a:rPr kumimoji="1" lang="en-US" sz="1800" dirty="0">
                <a:solidFill>
                  <a:srgbClr val="000066"/>
                </a:solidFill>
                <a:latin typeface="+mn-lt"/>
                <a:sym typeface="Wingdings" panose="05000000000000000000" pitchFamily="2" charset="2"/>
              </a:rPr>
              <a:t> , HPFP</a:t>
            </a:r>
            <a:r>
              <a:rPr kumimoji="1" lang="en-US" sz="1800" baseline="-25000" dirty="0">
                <a:solidFill>
                  <a:srgbClr val="000066"/>
                </a:solidFill>
                <a:latin typeface="+mn-lt"/>
                <a:sym typeface="Wingdings" panose="05000000000000000000" pitchFamily="2" charset="2"/>
              </a:rPr>
              <a:t>12</a:t>
            </a:r>
          </a:p>
          <a:p>
            <a:pPr marL="742950" lvl="2" indent="-285750" algn="justLow" eaLnBrk="0" latinLnBrk="0" hangingPunct="0">
              <a:spcBef>
                <a:spcPct val="20000"/>
              </a:spcBef>
              <a:spcAft>
                <a:spcPts val="600"/>
              </a:spcAft>
              <a:buClr>
                <a:schemeClr val="tx2"/>
              </a:buClr>
              <a:buFont typeface="Arial" panose="020B0604020202020204" pitchFamily="34" charset="0"/>
              <a:buChar char="•"/>
            </a:pPr>
            <a:r>
              <a:rPr kumimoji="1" lang="en-US" sz="1400" dirty="0">
                <a:solidFill>
                  <a:schemeClr val="tx1"/>
                </a:solidFill>
                <a:latin typeface="+mn-lt"/>
                <a:sym typeface="Wingdings" panose="05000000000000000000" pitchFamily="2" charset="2"/>
              </a:rPr>
              <a:t>(1, EXP</a:t>
            </a:r>
            <a:r>
              <a:rPr kumimoji="1" lang="en-US" sz="1400" baseline="-25000" dirty="0">
                <a:solidFill>
                  <a:schemeClr val="tx1"/>
                </a:solidFill>
                <a:latin typeface="+mn-lt"/>
                <a:sym typeface="Wingdings" panose="05000000000000000000" pitchFamily="2" charset="2"/>
              </a:rPr>
              <a:t>FW </a:t>
            </a:r>
            <a:r>
              <a:rPr kumimoji="1" lang="en-US" sz="1400" dirty="0">
                <a:solidFill>
                  <a:schemeClr val="tx1"/>
                </a:solidFill>
                <a:latin typeface="+mn-lt"/>
                <a:sym typeface="Wingdings" panose="05000000000000000000" pitchFamily="2" charset="2"/>
              </a:rPr>
              <a:t>= 5, </a:t>
            </a:r>
            <a:r>
              <a:rPr kumimoji="1" lang="en-US" sz="1400" dirty="0" err="1">
                <a:solidFill>
                  <a:schemeClr val="tx1"/>
                </a:solidFill>
                <a:latin typeface="+mn-lt"/>
                <a:sym typeface="Wingdings" panose="05000000000000000000" pitchFamily="2" charset="2"/>
              </a:rPr>
              <a:t>Mantissa</a:t>
            </a:r>
            <a:r>
              <a:rPr kumimoji="1" lang="en-US" sz="1400" baseline="-25000" dirty="0" err="1">
                <a:solidFill>
                  <a:schemeClr val="tx1"/>
                </a:solidFill>
                <a:latin typeface="+mn-lt"/>
                <a:sym typeface="Wingdings" panose="05000000000000000000" pitchFamily="2" charset="2"/>
              </a:rPr>
              <a:t>FW</a:t>
            </a:r>
            <a:r>
              <a:rPr kumimoji="1" lang="en-US" sz="1400" dirty="0">
                <a:solidFill>
                  <a:schemeClr val="tx1"/>
                </a:solidFill>
                <a:latin typeface="+mn-lt"/>
                <a:sym typeface="Wingdings" panose="05000000000000000000" pitchFamily="2" charset="2"/>
              </a:rPr>
              <a:t> = 4,6) ; (1, EXP</a:t>
            </a:r>
            <a:r>
              <a:rPr kumimoji="1" lang="en-US" sz="1400" baseline="-25000" dirty="0">
                <a:solidFill>
                  <a:schemeClr val="tx1"/>
                </a:solidFill>
                <a:latin typeface="+mn-lt"/>
                <a:sym typeface="Wingdings" panose="05000000000000000000" pitchFamily="2" charset="2"/>
              </a:rPr>
              <a:t>BW </a:t>
            </a:r>
            <a:r>
              <a:rPr kumimoji="1" lang="en-US" sz="1400" dirty="0">
                <a:solidFill>
                  <a:schemeClr val="tx1"/>
                </a:solidFill>
                <a:latin typeface="+mn-lt"/>
                <a:sym typeface="Wingdings" panose="05000000000000000000" pitchFamily="2" charset="2"/>
              </a:rPr>
              <a:t>= 6,</a:t>
            </a:r>
            <a:r>
              <a:rPr kumimoji="1" lang="en-US" sz="1400" baseline="-25000" dirty="0">
                <a:solidFill>
                  <a:schemeClr val="tx1"/>
                </a:solidFill>
                <a:latin typeface="+mn-lt"/>
                <a:sym typeface="Wingdings" panose="05000000000000000000" pitchFamily="2" charset="2"/>
              </a:rPr>
              <a:t> </a:t>
            </a:r>
            <a:r>
              <a:rPr kumimoji="1" lang="en-US" sz="1400" dirty="0" err="1">
                <a:solidFill>
                  <a:schemeClr val="tx1"/>
                </a:solidFill>
                <a:latin typeface="+mn-lt"/>
                <a:sym typeface="Wingdings" panose="05000000000000000000" pitchFamily="2" charset="2"/>
              </a:rPr>
              <a:t>Mantissa</a:t>
            </a:r>
            <a:r>
              <a:rPr kumimoji="1" lang="en-US" sz="1400" baseline="-25000" dirty="0" err="1">
                <a:solidFill>
                  <a:schemeClr val="tx1"/>
                </a:solidFill>
                <a:latin typeface="+mn-lt"/>
                <a:sym typeface="Wingdings" panose="05000000000000000000" pitchFamily="2" charset="2"/>
              </a:rPr>
              <a:t>BW</a:t>
            </a:r>
            <a:r>
              <a:rPr kumimoji="1" lang="en-US" sz="1400" dirty="0">
                <a:solidFill>
                  <a:schemeClr val="tx1"/>
                </a:solidFill>
                <a:latin typeface="+mn-lt"/>
                <a:sym typeface="Wingdings" panose="05000000000000000000" pitchFamily="2" charset="2"/>
              </a:rPr>
              <a:t> = 3,5)  </a:t>
            </a:r>
          </a:p>
        </p:txBody>
      </p:sp>
      <p:sp>
        <p:nvSpPr>
          <p:cNvPr id="12" name="제목 1">
            <a:extLst>
              <a:ext uri="{FF2B5EF4-FFF2-40B4-BE49-F238E27FC236}">
                <a16:creationId xmlns:a16="http://schemas.microsoft.com/office/drawing/2014/main" id="{C269E531-AC35-FE50-5AC0-ED1DF47AD70D}"/>
              </a:ext>
            </a:extLst>
          </p:cNvPr>
          <p:cNvSpPr txBox="1">
            <a:spLocks/>
          </p:cNvSpPr>
          <p:nvPr/>
        </p:nvSpPr>
        <p:spPr>
          <a:xfrm>
            <a:off x="788977" y="-25823"/>
            <a:ext cx="7566046" cy="444138"/>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Layer-wise Optimization: Example Experiments</a:t>
            </a:r>
          </a:p>
        </p:txBody>
      </p:sp>
      <p:pic>
        <p:nvPicPr>
          <p:cNvPr id="3" name="Picture 2"/>
          <p:cNvPicPr>
            <a:picLocks noChangeAspect="1"/>
          </p:cNvPicPr>
          <p:nvPr/>
        </p:nvPicPr>
        <p:blipFill>
          <a:blip r:embed="rId3"/>
          <a:stretch>
            <a:fillRect/>
          </a:stretch>
        </p:blipFill>
        <p:spPr>
          <a:xfrm>
            <a:off x="2133947" y="4734541"/>
            <a:ext cx="4413071" cy="2132984"/>
          </a:xfrm>
          <a:prstGeom prst="rect">
            <a:avLst/>
          </a:prstGeom>
        </p:spPr>
      </p:pic>
      <p:pic>
        <p:nvPicPr>
          <p:cNvPr id="6" name="Picture 5"/>
          <p:cNvPicPr>
            <a:picLocks noChangeAspect="1"/>
          </p:cNvPicPr>
          <p:nvPr/>
        </p:nvPicPr>
        <p:blipFill>
          <a:blip r:embed="rId4"/>
          <a:stretch>
            <a:fillRect/>
          </a:stretch>
        </p:blipFill>
        <p:spPr>
          <a:xfrm>
            <a:off x="2133947" y="1552553"/>
            <a:ext cx="4441625" cy="2146785"/>
          </a:xfrm>
          <a:prstGeom prst="rect">
            <a:avLst/>
          </a:prstGeom>
        </p:spPr>
      </p:pic>
      <p:sp>
        <p:nvSpPr>
          <p:cNvPr id="5" name="Rectangle 4"/>
          <p:cNvSpPr/>
          <p:nvPr/>
        </p:nvSpPr>
        <p:spPr>
          <a:xfrm>
            <a:off x="99830" y="3708863"/>
            <a:ext cx="8509861" cy="704808"/>
          </a:xfrm>
          <a:prstGeom prst="rect">
            <a:avLst/>
          </a:prstGeom>
        </p:spPr>
        <p:txBody>
          <a:bodyPr wrap="square">
            <a:spAutoFit/>
          </a:bodyPr>
          <a:lstStyle/>
          <a:p>
            <a:pPr marL="342900" lvl="1" indent="-342900" algn="justLow" eaLnBrk="0" hangingPunct="0">
              <a:spcBef>
                <a:spcPct val="20000"/>
              </a:spcBef>
              <a:spcAft>
                <a:spcPts val="600"/>
              </a:spcAft>
              <a:buClr>
                <a:srgbClr val="D1282E"/>
              </a:buClr>
              <a:buFont typeface="Wingdings" panose="05000000000000000000" pitchFamily="2" charset="2"/>
              <a:buChar char="v"/>
            </a:pPr>
            <a:r>
              <a:rPr kumimoji="1" lang="en-US" b="1" dirty="0">
                <a:solidFill>
                  <a:srgbClr val="000066"/>
                </a:solidFill>
                <a:sym typeface="Wingdings" panose="05000000000000000000" pitchFamily="2" charset="2"/>
              </a:rPr>
              <a:t>3- Precision Levels Optimization</a:t>
            </a:r>
            <a:r>
              <a:rPr kumimoji="1" lang="en-US" dirty="0">
                <a:solidFill>
                  <a:srgbClr val="000066"/>
                </a:solidFill>
                <a:sym typeface="Wingdings" panose="05000000000000000000" pitchFamily="2" charset="2"/>
              </a:rPr>
              <a:t> </a:t>
            </a:r>
            <a:r>
              <a:rPr kumimoji="1" lang="en-US" b="1" dirty="0">
                <a:solidFill>
                  <a:srgbClr val="000066"/>
                </a:solidFill>
                <a:sym typeface="Wingdings" panose="05000000000000000000" pitchFamily="2" charset="2"/>
              </a:rPr>
              <a:t> </a:t>
            </a:r>
            <a:r>
              <a:rPr kumimoji="1" lang="en-US" dirty="0">
                <a:solidFill>
                  <a:srgbClr val="002060"/>
                </a:solidFill>
                <a:sym typeface="Wingdings" panose="05000000000000000000" pitchFamily="2" charset="2"/>
              </a:rPr>
              <a:t>HPFP</a:t>
            </a:r>
            <a:r>
              <a:rPr kumimoji="1" lang="en-US" baseline="-25000" dirty="0">
                <a:solidFill>
                  <a:srgbClr val="002060"/>
                </a:solidFill>
                <a:sym typeface="Wingdings" panose="05000000000000000000" pitchFamily="2" charset="2"/>
              </a:rPr>
              <a:t>10 </a:t>
            </a:r>
            <a:r>
              <a:rPr kumimoji="1" lang="en-US" dirty="0">
                <a:solidFill>
                  <a:srgbClr val="002060"/>
                </a:solidFill>
                <a:sym typeface="Wingdings" panose="05000000000000000000" pitchFamily="2" charset="2"/>
              </a:rPr>
              <a:t>, HPFP</a:t>
            </a:r>
            <a:r>
              <a:rPr kumimoji="1" lang="en-US" baseline="-25000" dirty="0">
                <a:solidFill>
                  <a:srgbClr val="002060"/>
                </a:solidFill>
                <a:sym typeface="Wingdings" panose="05000000000000000000" pitchFamily="2" charset="2"/>
              </a:rPr>
              <a:t>12</a:t>
            </a:r>
            <a:r>
              <a:rPr kumimoji="1" lang="en-US" dirty="0">
                <a:solidFill>
                  <a:srgbClr val="002060"/>
                </a:solidFill>
                <a:sym typeface="Wingdings" panose="05000000000000000000" pitchFamily="2" charset="2"/>
              </a:rPr>
              <a:t> </a:t>
            </a:r>
            <a:r>
              <a:rPr kumimoji="1" lang="en-US" baseline="-25000" dirty="0">
                <a:solidFill>
                  <a:srgbClr val="002060"/>
                </a:solidFill>
                <a:sym typeface="Wingdings" panose="05000000000000000000" pitchFamily="2" charset="2"/>
              </a:rPr>
              <a:t>,</a:t>
            </a:r>
            <a:r>
              <a:rPr kumimoji="1" lang="en-US" dirty="0">
                <a:solidFill>
                  <a:srgbClr val="002060"/>
                </a:solidFill>
                <a:sym typeface="Wingdings" panose="05000000000000000000" pitchFamily="2" charset="2"/>
              </a:rPr>
              <a:t> HPFP</a:t>
            </a:r>
            <a:r>
              <a:rPr kumimoji="1" lang="en-US" baseline="-25000" dirty="0">
                <a:solidFill>
                  <a:srgbClr val="002060"/>
                </a:solidFill>
                <a:sym typeface="Wingdings" panose="05000000000000000000" pitchFamily="2" charset="2"/>
              </a:rPr>
              <a:t>14</a:t>
            </a:r>
          </a:p>
          <a:p>
            <a:pPr marL="742950" lvl="2" indent="-285750" algn="justLow" eaLnBrk="0" hangingPunct="0">
              <a:spcBef>
                <a:spcPct val="20000"/>
              </a:spcBef>
              <a:spcAft>
                <a:spcPts val="600"/>
              </a:spcAft>
              <a:buClr>
                <a:srgbClr val="D1282E"/>
              </a:buClr>
              <a:buFont typeface="Arial" panose="020B0604020202020204" pitchFamily="34" charset="0"/>
              <a:buChar char="•"/>
            </a:pPr>
            <a:r>
              <a:rPr kumimoji="1" lang="en-US" sz="1400" dirty="0">
                <a:sym typeface="Wingdings" panose="05000000000000000000" pitchFamily="2" charset="2"/>
              </a:rPr>
              <a:t>(1, EXP</a:t>
            </a:r>
            <a:r>
              <a:rPr kumimoji="1" lang="en-US" sz="1400" baseline="-25000" dirty="0">
                <a:sym typeface="Wingdings" panose="05000000000000000000" pitchFamily="2" charset="2"/>
              </a:rPr>
              <a:t>FW </a:t>
            </a:r>
            <a:r>
              <a:rPr kumimoji="1" lang="en-US" sz="1400" dirty="0">
                <a:sym typeface="Wingdings" panose="05000000000000000000" pitchFamily="2" charset="2"/>
              </a:rPr>
              <a:t>= 5 , </a:t>
            </a:r>
            <a:r>
              <a:rPr kumimoji="1" lang="en-US" sz="1400" dirty="0" err="1">
                <a:sym typeface="Wingdings" panose="05000000000000000000" pitchFamily="2" charset="2"/>
              </a:rPr>
              <a:t>Mantissa</a:t>
            </a:r>
            <a:r>
              <a:rPr kumimoji="1" lang="en-US" sz="1400" baseline="-25000" dirty="0" err="1">
                <a:sym typeface="Wingdings" panose="05000000000000000000" pitchFamily="2" charset="2"/>
              </a:rPr>
              <a:t>FW</a:t>
            </a:r>
            <a:r>
              <a:rPr kumimoji="1" lang="en-US" sz="1400" dirty="0">
                <a:sym typeface="Wingdings" panose="05000000000000000000" pitchFamily="2" charset="2"/>
              </a:rPr>
              <a:t> = 4,6,8) (1, EXP</a:t>
            </a:r>
            <a:r>
              <a:rPr kumimoji="1" lang="en-US" sz="1400" baseline="-25000" dirty="0">
                <a:sym typeface="Wingdings" panose="05000000000000000000" pitchFamily="2" charset="2"/>
              </a:rPr>
              <a:t>BW</a:t>
            </a:r>
            <a:r>
              <a:rPr kumimoji="1" lang="en-US" sz="1400" dirty="0">
                <a:sym typeface="Wingdings" panose="05000000000000000000" pitchFamily="2" charset="2"/>
              </a:rPr>
              <a:t> = 6, </a:t>
            </a:r>
            <a:r>
              <a:rPr kumimoji="1" lang="en-US" sz="1400" dirty="0" err="1">
                <a:sym typeface="Wingdings" panose="05000000000000000000" pitchFamily="2" charset="2"/>
              </a:rPr>
              <a:t>Mantissa</a:t>
            </a:r>
            <a:r>
              <a:rPr kumimoji="1" lang="en-US" sz="1400" baseline="-25000" dirty="0" err="1">
                <a:sym typeface="Wingdings" panose="05000000000000000000" pitchFamily="2" charset="2"/>
              </a:rPr>
              <a:t>BW</a:t>
            </a:r>
            <a:r>
              <a:rPr kumimoji="1" lang="en-US" sz="1400" dirty="0">
                <a:sym typeface="Wingdings" panose="05000000000000000000" pitchFamily="2" charset="2"/>
              </a:rPr>
              <a:t> = 3,5,7)</a:t>
            </a:r>
          </a:p>
        </p:txBody>
      </p:sp>
    </p:spTree>
    <p:extLst>
      <p:ext uri="{BB962C8B-B14F-4D97-AF65-F5344CB8AC3E}">
        <p14:creationId xmlns:p14="http://schemas.microsoft.com/office/powerpoint/2010/main" val="3358143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19</a:t>
            </a:fld>
            <a:endParaRPr lang="en-US" altLang="ko-KR"/>
          </a:p>
        </p:txBody>
      </p:sp>
      <p:sp>
        <p:nvSpPr>
          <p:cNvPr id="9" name="Content Placeholder 2">
            <a:extLst>
              <a:ext uri="{FF2B5EF4-FFF2-40B4-BE49-F238E27FC236}">
                <a16:creationId xmlns:a16="http://schemas.microsoft.com/office/drawing/2014/main" id="{61642E91-4619-9A29-1A4A-647A295F5F00}"/>
              </a:ext>
            </a:extLst>
          </p:cNvPr>
          <p:cNvSpPr txBox="1">
            <a:spLocks/>
          </p:cNvSpPr>
          <p:nvPr/>
        </p:nvSpPr>
        <p:spPr bwMode="auto">
          <a:xfrm>
            <a:off x="106680" y="550936"/>
            <a:ext cx="7829922" cy="1067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r>
              <a:rPr kumimoji="1" lang="en-US" sz="1800" dirty="0">
                <a:solidFill>
                  <a:srgbClr val="000066"/>
                </a:solidFill>
                <a:sym typeface="Wingdings" panose="05000000000000000000" pitchFamily="2" charset="2"/>
              </a:rPr>
              <a:t>Parameterized CUDA Libraries</a:t>
            </a:r>
          </a:p>
          <a:p>
            <a:pPr lvl="1" eaLnBrk="0" latinLnBrk="0" hangingPunct="0">
              <a:buFont typeface="Arial" panose="020B0604020202020204" pitchFamily="34" charset="0"/>
              <a:buChar char="•"/>
            </a:pPr>
            <a:r>
              <a:rPr kumimoji="1" lang="en-US" sz="1500" b="0" dirty="0">
                <a:sym typeface="Wingdings" panose="05000000000000000000" pitchFamily="2" charset="2"/>
              </a:rPr>
              <a:t>Converts IEEE 32-bit floating point format into any configuration</a:t>
            </a:r>
          </a:p>
          <a:p>
            <a:pPr lvl="1" eaLnBrk="0" latinLnBrk="0" hangingPunct="0">
              <a:buFont typeface="Arial" panose="020B0604020202020204" pitchFamily="34" charset="0"/>
              <a:buChar char="•"/>
            </a:pPr>
            <a:r>
              <a:rPr kumimoji="1" lang="en-US" sz="1500" dirty="0">
                <a:sym typeface="Wingdings" panose="05000000000000000000" pitchFamily="2" charset="2"/>
              </a:rPr>
              <a:t>E.g. A x B </a:t>
            </a:r>
            <a:r>
              <a:rPr kumimoji="1" lang="en-US" sz="1500" b="0" dirty="0">
                <a:sym typeface="Wingdings" panose="05000000000000000000" pitchFamily="2" charset="2"/>
              </a:rPr>
              <a:t> {</a:t>
            </a:r>
            <a:r>
              <a:rPr kumimoji="1" lang="en-US" sz="1500" b="0" dirty="0" err="1">
                <a:sym typeface="Wingdings" panose="05000000000000000000" pitchFamily="2" charset="2"/>
              </a:rPr>
              <a:t>Sign</a:t>
            </a:r>
            <a:r>
              <a:rPr kumimoji="1" lang="en-US" sz="1500" b="0" baseline="-25000" dirty="0" err="1">
                <a:sym typeface="Wingdings" panose="05000000000000000000" pitchFamily="2" charset="2"/>
              </a:rPr>
              <a:t>A</a:t>
            </a:r>
            <a:r>
              <a:rPr kumimoji="1" lang="en-US" sz="1500" b="0" dirty="0">
                <a:sym typeface="Wingdings" panose="05000000000000000000" pitchFamily="2" charset="2"/>
              </a:rPr>
              <a:t> XOR </a:t>
            </a:r>
            <a:r>
              <a:rPr kumimoji="1" lang="en-US" sz="1500" b="0" dirty="0" err="1">
                <a:sym typeface="Wingdings" panose="05000000000000000000" pitchFamily="2" charset="2"/>
              </a:rPr>
              <a:t>Sign</a:t>
            </a:r>
            <a:r>
              <a:rPr kumimoji="1" lang="en-US" sz="1500" b="0" baseline="-25000" dirty="0" err="1">
                <a:sym typeface="Wingdings" panose="05000000000000000000" pitchFamily="2" charset="2"/>
              </a:rPr>
              <a:t>B</a:t>
            </a:r>
            <a:r>
              <a:rPr kumimoji="1" lang="en-US" sz="1500" b="0" dirty="0">
                <a:sym typeface="Wingdings" panose="05000000000000000000" pitchFamily="2" charset="2"/>
              </a:rPr>
              <a:t>, </a:t>
            </a:r>
            <a:r>
              <a:rPr kumimoji="1" lang="en-US" sz="1500" b="0" dirty="0" err="1">
                <a:sym typeface="Wingdings" panose="05000000000000000000" pitchFamily="2" charset="2"/>
              </a:rPr>
              <a:t>Man</a:t>
            </a:r>
            <a:r>
              <a:rPr kumimoji="1" lang="en-US" sz="1500" b="0" baseline="-25000" dirty="0" err="1">
                <a:sym typeface="Wingdings" panose="05000000000000000000" pitchFamily="2" charset="2"/>
              </a:rPr>
              <a:t>A</a:t>
            </a:r>
            <a:r>
              <a:rPr kumimoji="1" lang="en-US" sz="1500" b="0" dirty="0">
                <a:sym typeface="Wingdings" panose="05000000000000000000" pitchFamily="2" charset="2"/>
              </a:rPr>
              <a:t> x </a:t>
            </a:r>
            <a:r>
              <a:rPr kumimoji="1" lang="en-US" sz="1500" b="0" dirty="0" err="1">
                <a:sym typeface="Wingdings" panose="05000000000000000000" pitchFamily="2" charset="2"/>
              </a:rPr>
              <a:t>Man</a:t>
            </a:r>
            <a:r>
              <a:rPr kumimoji="1" lang="en-US" sz="1500" b="0" baseline="-25000" dirty="0" err="1">
                <a:sym typeface="Wingdings" panose="05000000000000000000" pitchFamily="2" charset="2"/>
              </a:rPr>
              <a:t>B</a:t>
            </a:r>
            <a:r>
              <a:rPr kumimoji="1" lang="en-US" sz="1500" b="0" dirty="0">
                <a:sym typeface="Wingdings" panose="05000000000000000000" pitchFamily="2" charset="2"/>
              </a:rPr>
              <a:t>, </a:t>
            </a:r>
            <a:r>
              <a:rPr kumimoji="1" lang="en-US" sz="1500" b="0" dirty="0" err="1">
                <a:sym typeface="Wingdings" panose="05000000000000000000" pitchFamily="2" charset="2"/>
              </a:rPr>
              <a:t>Exp</a:t>
            </a:r>
            <a:r>
              <a:rPr kumimoji="1" lang="en-US" sz="1500" b="0" baseline="-25000" dirty="0" err="1">
                <a:sym typeface="Wingdings" panose="05000000000000000000" pitchFamily="2" charset="2"/>
              </a:rPr>
              <a:t>A</a:t>
            </a:r>
            <a:r>
              <a:rPr kumimoji="1" lang="en-US" sz="1500" b="0" dirty="0">
                <a:sym typeface="Wingdings" panose="05000000000000000000" pitchFamily="2" charset="2"/>
              </a:rPr>
              <a:t> + </a:t>
            </a:r>
            <a:r>
              <a:rPr kumimoji="1" lang="en-US" sz="1500" b="0" dirty="0" err="1">
                <a:sym typeface="Wingdings" panose="05000000000000000000" pitchFamily="2" charset="2"/>
              </a:rPr>
              <a:t>Exp</a:t>
            </a:r>
            <a:r>
              <a:rPr kumimoji="1" lang="en-US" sz="1500" b="0" baseline="-25000" dirty="0" err="1">
                <a:sym typeface="Wingdings" panose="05000000000000000000" pitchFamily="2" charset="2"/>
              </a:rPr>
              <a:t>B</a:t>
            </a:r>
            <a:r>
              <a:rPr kumimoji="1" lang="en-US" sz="1500" b="0" dirty="0">
                <a:sym typeface="Wingdings" panose="05000000000000000000" pitchFamily="2" charset="2"/>
              </a:rPr>
              <a:t> - Bias</a:t>
            </a:r>
            <a:r>
              <a:rPr kumimoji="1" lang="en-US" sz="1600" b="0" dirty="0">
                <a:sym typeface="Wingdings" panose="05000000000000000000" pitchFamily="2" charset="2"/>
              </a:rPr>
              <a:t>}</a:t>
            </a:r>
          </a:p>
          <a:p>
            <a:pPr marL="228600" lvl="1" indent="0" eaLnBrk="0" latinLnBrk="0" hangingPunct="0">
              <a:buNone/>
            </a:pPr>
            <a:endParaRPr kumimoji="1" lang="en-US" sz="1600" dirty="0">
              <a:sym typeface="Wingdings" panose="05000000000000000000" pitchFamily="2" charset="2"/>
            </a:endParaRPr>
          </a:p>
          <a:p>
            <a:pPr marL="914400" lvl="2" indent="0" eaLnBrk="0" latinLnBrk="0" hangingPunct="0">
              <a:buNone/>
            </a:pPr>
            <a:endParaRPr kumimoji="1" lang="en-US" sz="1400" dirty="0"/>
          </a:p>
        </p:txBody>
      </p:sp>
      <p:pic>
        <p:nvPicPr>
          <p:cNvPr id="10" name="Picture 9"/>
          <p:cNvPicPr>
            <a:picLocks noChangeAspect="1"/>
          </p:cNvPicPr>
          <p:nvPr/>
        </p:nvPicPr>
        <p:blipFill>
          <a:blip r:embed="rId3"/>
          <a:stretch>
            <a:fillRect/>
          </a:stretch>
        </p:blipFill>
        <p:spPr>
          <a:xfrm>
            <a:off x="661510" y="1688439"/>
            <a:ext cx="5421231" cy="2359141"/>
          </a:xfrm>
          <a:prstGeom prst="rect">
            <a:avLst/>
          </a:prstGeom>
        </p:spPr>
      </p:pic>
      <p:sp>
        <p:nvSpPr>
          <p:cNvPr id="11" name="제목 1">
            <a:extLst>
              <a:ext uri="{FF2B5EF4-FFF2-40B4-BE49-F238E27FC236}">
                <a16:creationId xmlns:a16="http://schemas.microsoft.com/office/drawing/2014/main" id="{C269E531-AC35-FE50-5AC0-ED1DF47AD70D}"/>
              </a:ext>
            </a:extLst>
          </p:cNvPr>
          <p:cNvSpPr txBox="1">
            <a:spLocks/>
          </p:cNvSpPr>
          <p:nvPr/>
        </p:nvSpPr>
        <p:spPr>
          <a:xfrm>
            <a:off x="1897681" y="-27680"/>
            <a:ext cx="5455318" cy="403860"/>
          </a:xfrm>
          <a:prstGeom prst="rect">
            <a:avLst/>
          </a:prstGeom>
        </p:spPr>
        <p:txBody>
          <a:bodyPr vert="horz" lIns="91440" tIns="45720" rIns="91440" bIns="45720" rtlCol="0" anchor="ctr">
            <a:norm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Software verification</a:t>
            </a:r>
          </a:p>
        </p:txBody>
      </p:sp>
      <p:grpSp>
        <p:nvGrpSpPr>
          <p:cNvPr id="2" name="Group 1">
            <a:extLst>
              <a:ext uri="{FF2B5EF4-FFF2-40B4-BE49-F238E27FC236}">
                <a16:creationId xmlns:a16="http://schemas.microsoft.com/office/drawing/2014/main" id="{E65E6260-334A-AB0A-899E-5D632FBE3631}"/>
              </a:ext>
            </a:extLst>
          </p:cNvPr>
          <p:cNvGrpSpPr/>
          <p:nvPr/>
        </p:nvGrpSpPr>
        <p:grpSpPr>
          <a:xfrm>
            <a:off x="1537596" y="4215897"/>
            <a:ext cx="6094206" cy="2569078"/>
            <a:chOff x="1774461" y="4204763"/>
            <a:chExt cx="6094206" cy="2569078"/>
          </a:xfrm>
        </p:grpSpPr>
        <p:pic>
          <p:nvPicPr>
            <p:cNvPr id="8" name="Picture 7"/>
            <p:cNvPicPr>
              <a:picLocks noChangeAspect="1"/>
            </p:cNvPicPr>
            <p:nvPr/>
          </p:nvPicPr>
          <p:blipFill>
            <a:blip r:embed="rId4"/>
            <a:stretch>
              <a:fillRect/>
            </a:stretch>
          </p:blipFill>
          <p:spPr>
            <a:xfrm>
              <a:off x="1774461" y="4204763"/>
              <a:ext cx="6094206" cy="2569078"/>
            </a:xfrm>
            <a:prstGeom prst="rect">
              <a:avLst/>
            </a:prstGeom>
            <a:solidFill>
              <a:schemeClr val="tx1"/>
            </a:solidFill>
            <a:ln w="6350">
              <a:noFill/>
            </a:ln>
          </p:spPr>
        </p:pic>
        <p:sp>
          <p:nvSpPr>
            <p:cNvPr id="14" name="Freeform 13"/>
            <p:cNvSpPr/>
            <p:nvPr/>
          </p:nvSpPr>
          <p:spPr>
            <a:xfrm>
              <a:off x="5981700" y="4640580"/>
              <a:ext cx="1493520" cy="586740"/>
            </a:xfrm>
            <a:custGeom>
              <a:avLst/>
              <a:gdLst>
                <a:gd name="connsiteX0" fmla="*/ 0 w 1493520"/>
                <a:gd name="connsiteY0" fmla="*/ 0 h 586740"/>
                <a:gd name="connsiteX1" fmla="*/ 762000 w 1493520"/>
                <a:gd name="connsiteY1" fmla="*/ 434340 h 586740"/>
                <a:gd name="connsiteX2" fmla="*/ 1493520 w 1493520"/>
                <a:gd name="connsiteY2" fmla="*/ 586740 h 586740"/>
              </a:gdLst>
              <a:ahLst/>
              <a:cxnLst>
                <a:cxn ang="0">
                  <a:pos x="connsiteX0" y="connsiteY0"/>
                </a:cxn>
                <a:cxn ang="0">
                  <a:pos x="connsiteX1" y="connsiteY1"/>
                </a:cxn>
                <a:cxn ang="0">
                  <a:pos x="connsiteX2" y="connsiteY2"/>
                </a:cxn>
              </a:cxnLst>
              <a:rect l="l" t="t" r="r" b="b"/>
              <a:pathLst>
                <a:path w="1493520" h="586740">
                  <a:moveTo>
                    <a:pt x="0" y="0"/>
                  </a:moveTo>
                  <a:cubicBezTo>
                    <a:pt x="256540" y="168275"/>
                    <a:pt x="513080" y="336550"/>
                    <a:pt x="762000" y="434340"/>
                  </a:cubicBezTo>
                  <a:cubicBezTo>
                    <a:pt x="1010920" y="532130"/>
                    <a:pt x="1252220" y="559435"/>
                    <a:pt x="1493520" y="58674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p:cNvCxnSpPr/>
          <p:nvPr/>
        </p:nvCxnSpPr>
        <p:spPr>
          <a:xfrm>
            <a:off x="106680" y="4117340"/>
            <a:ext cx="9037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267739" y="4651714"/>
            <a:ext cx="2246244" cy="181866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5824330" y="4780722"/>
            <a:ext cx="1414025" cy="457732"/>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3"/>
          <p:cNvSpPr txBox="1">
            <a:spLocks noChangeArrowheads="1"/>
          </p:cNvSpPr>
          <p:nvPr/>
        </p:nvSpPr>
        <p:spPr bwMode="auto">
          <a:xfrm>
            <a:off x="6390861" y="1793436"/>
            <a:ext cx="3267438" cy="251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E.g., 10.375 × 0.625 = 6.484</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endParaRPr>
          </a:p>
          <a:p>
            <a:pPr marL="742950" marR="0" lvl="1" indent="-285750" algn="l" defTabSz="914400" rtl="0" eaLnBrk="1" fontAlgn="base" latinLnBrk="0" hangingPunct="1">
              <a:lnSpc>
                <a:spcPct val="100000"/>
              </a:lnSpc>
              <a:spcBef>
                <a:spcPct val="20000"/>
              </a:spcBef>
              <a:spcAft>
                <a:spcPct val="0"/>
              </a:spcAft>
              <a:buClrTx/>
              <a:buSzTx/>
              <a:buFontTx/>
              <a:buNone/>
              <a:tabLst/>
              <a:defRPr/>
            </a:pPr>
            <a:r>
              <a:rPr lang="en-US" altLang="zh-CN" sz="1200" dirty="0">
                <a:solidFill>
                  <a:srgbClr val="000000"/>
                </a:solidFill>
                <a:latin typeface="Times New Roman"/>
                <a:ea typeface="SimSun"/>
              </a:rPr>
              <a:t>     </a:t>
            </a: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1.0100110 × 2</a:t>
            </a:r>
            <a:r>
              <a:rPr kumimoji="0" lang="en-US" altLang="zh-CN" sz="1200" b="0" i="0" u="none" strike="noStrike" kern="1200" cap="none" spc="0" normalizeH="0" baseline="30000" noProof="0" dirty="0">
                <a:ln>
                  <a:noFill/>
                </a:ln>
                <a:solidFill>
                  <a:srgbClr val="000000"/>
                </a:solidFill>
                <a:effectLst/>
                <a:uLnTx/>
                <a:uFillTx/>
                <a:latin typeface="Times New Roman"/>
                <a:ea typeface="SimSun"/>
                <a:cs typeface="+mn-cs"/>
              </a:rPr>
              <a:t>3     </a:t>
            </a: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	 </a:t>
            </a:r>
          </a:p>
          <a:p>
            <a:pPr marL="742950" marR="0" lvl="1" indent="-285750" algn="l" defTabSz="914400" rtl="0" eaLnBrk="1" fontAlgn="base" latinLnBrk="0" hangingPunct="1">
              <a:lnSpc>
                <a:spcPct val="100000"/>
              </a:lnSpc>
              <a:spcBef>
                <a:spcPct val="2000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 1.0100000 × 2</a:t>
            </a:r>
            <a:r>
              <a:rPr kumimoji="0" lang="en-US" altLang="zh-CN" sz="1200" b="0" i="0" u="none" strike="noStrike" kern="1200" cap="none" spc="0" normalizeH="0" baseline="30000" noProof="0" dirty="0">
                <a:ln>
                  <a:noFill/>
                </a:ln>
                <a:solidFill>
                  <a:srgbClr val="000000"/>
                </a:solidFill>
                <a:effectLst/>
                <a:uLnTx/>
                <a:uFillTx/>
                <a:latin typeface="Times New Roman"/>
                <a:ea typeface="SimSun"/>
                <a:cs typeface="+mn-cs"/>
              </a:rPr>
              <a:t>-1</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1200" b="0" i="0" u="none" strike="noStrike" kern="1200" cap="none" spc="0" normalizeH="0" baseline="30000" noProof="0" dirty="0">
                <a:ln>
                  <a:noFill/>
                </a:ln>
                <a:solidFill>
                  <a:srgbClr val="000000"/>
                </a:solidFill>
                <a:effectLst/>
                <a:uLnTx/>
                <a:uFillTx/>
                <a:latin typeface="Times New Roman"/>
                <a:ea typeface="SimSun"/>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              10100110</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       +  10100110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1200" b="0" i="0" u="none" strike="noStrike" kern="1200" cap="none" spc="0" normalizeH="0" baseline="30000" noProof="0" dirty="0">
                <a:ln>
                  <a:noFill/>
                </a:ln>
                <a:solidFill>
                  <a:srgbClr val="000000"/>
                </a:solidFill>
                <a:effectLst/>
                <a:uLnTx/>
                <a:uFillTx/>
                <a:latin typeface="Times New Roman"/>
                <a:ea typeface="SimSun"/>
                <a:cs typeface="+mn-cs"/>
              </a:rPr>
              <a:t>-----------------------------------------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1200" b="0" i="0" u="none" strike="noStrike" kern="1200" cap="none" spc="0" normalizeH="0" baseline="30000" noProof="0" dirty="0">
                <a:ln>
                  <a:noFill/>
                </a:ln>
                <a:solidFill>
                  <a:srgbClr val="000000"/>
                </a:solidFill>
                <a:effectLst/>
                <a:uLnTx/>
                <a:uFillTx/>
                <a:latin typeface="Times New Roman"/>
                <a:ea typeface="SimSun"/>
                <a:cs typeface="+mn-cs"/>
              </a:rPr>
              <a:t>                </a:t>
            </a: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1.1001111</a:t>
            </a:r>
            <a:r>
              <a:rPr kumimoji="0" lang="en-US" altLang="zh-CN" sz="1200" b="0" i="0" u="none" strike="noStrike" kern="1200" cap="none" spc="0" normalizeH="0" baseline="0" noProof="0" dirty="0">
                <a:ln>
                  <a:noFill/>
                </a:ln>
                <a:solidFill>
                  <a:srgbClr val="C00000"/>
                </a:solidFill>
                <a:effectLst/>
                <a:uLnTx/>
                <a:uFillTx/>
                <a:latin typeface="Times New Roman"/>
                <a:ea typeface="SimSun"/>
                <a:cs typeface="+mn-cs"/>
              </a:rPr>
              <a:t>1000000</a:t>
            </a: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 × 2</a:t>
            </a:r>
            <a:r>
              <a:rPr kumimoji="0" lang="en-US" altLang="zh-CN" sz="1200" b="0" i="0" u="none" strike="noStrike" kern="1200" cap="none" spc="0" normalizeH="0" baseline="30000" noProof="0" dirty="0">
                <a:ln>
                  <a:noFill/>
                </a:ln>
                <a:solidFill>
                  <a:srgbClr val="000000"/>
                </a:solidFill>
                <a:effectLst/>
                <a:uLnTx/>
                <a:uFillTx/>
                <a:latin typeface="Times New Roman"/>
                <a:ea typeface="SimSun"/>
                <a:cs typeface="+mn-cs"/>
              </a:rPr>
              <a:t>2 </a:t>
            </a:r>
          </a:p>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=1.1010000 × 2</a:t>
            </a:r>
            <a:r>
              <a:rPr kumimoji="0" lang="en-US" altLang="zh-CN" sz="1200" b="0" i="0" u="none" strike="noStrike" kern="1200" cap="none" spc="0" normalizeH="0" baseline="30000" noProof="0" dirty="0">
                <a:ln>
                  <a:noFill/>
                </a:ln>
                <a:solidFill>
                  <a:srgbClr val="000000"/>
                </a:solidFill>
                <a:effectLst/>
                <a:uLnTx/>
                <a:uFillTx/>
                <a:latin typeface="Times New Roman"/>
                <a:ea typeface="SimSun"/>
                <a:cs typeface="+mn-cs"/>
              </a:rPr>
              <a:t>2</a:t>
            </a:r>
            <a:r>
              <a:rPr kumimoji="0" lang="en-US" altLang="zh-CN" sz="1200" b="0" i="0" u="none" strike="noStrike" kern="1200" cap="none" spc="0" normalizeH="0" baseline="0" noProof="0" dirty="0">
                <a:ln>
                  <a:noFill/>
                </a:ln>
                <a:solidFill>
                  <a:srgbClr val="000000"/>
                </a:solidFill>
                <a:effectLst/>
                <a:uLnTx/>
                <a:uFillTx/>
                <a:latin typeface="Times New Roman"/>
                <a:ea typeface="SimSun"/>
                <a:cs typeface="+mn-cs"/>
              </a:rPr>
              <a:t> = 6.5</a:t>
            </a:r>
          </a:p>
        </p:txBody>
      </p:sp>
    </p:spTree>
    <p:extLst>
      <p:ext uri="{BB962C8B-B14F-4D97-AF65-F5344CB8AC3E}">
        <p14:creationId xmlns:p14="http://schemas.microsoft.com/office/powerpoint/2010/main" val="26535281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2</a:t>
            </a:fld>
            <a:endParaRPr lang="en-US" altLang="ko-KR"/>
          </a:p>
        </p:txBody>
      </p:sp>
      <p:sp>
        <p:nvSpPr>
          <p:cNvPr id="13" name="Title 1">
            <a:extLst>
              <a:ext uri="{FF2B5EF4-FFF2-40B4-BE49-F238E27FC236}">
                <a16:creationId xmlns:a16="http://schemas.microsoft.com/office/drawing/2014/main" id="{86C8AA1F-E504-72D7-0024-52A8D149ED58}"/>
              </a:ext>
            </a:extLst>
          </p:cNvPr>
          <p:cNvSpPr txBox="1">
            <a:spLocks/>
          </p:cNvSpPr>
          <p:nvPr/>
        </p:nvSpPr>
        <p:spPr>
          <a:xfrm>
            <a:off x="132809" y="12935"/>
            <a:ext cx="9011192"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2200" b="1" dirty="0">
                <a:solidFill>
                  <a:srgbClr val="0070C0"/>
                </a:solidFill>
                <a:latin typeface="Times New Roman" panose="02020603050405020304" pitchFamily="18" charset="0"/>
                <a:ea typeface="SimSun" panose="02010600030101010101" pitchFamily="2" charset="-122"/>
              </a:rPr>
              <a:t>Outline</a:t>
            </a:r>
          </a:p>
        </p:txBody>
      </p:sp>
      <p:graphicFrame>
        <p:nvGraphicFramePr>
          <p:cNvPr id="6" name="Diagram 5"/>
          <p:cNvGraphicFramePr/>
          <p:nvPr>
            <p:extLst>
              <p:ext uri="{D42A27DB-BD31-4B8C-83A1-F6EECF244321}">
                <p14:modId xmlns:p14="http://schemas.microsoft.com/office/powerpoint/2010/main" val="3723621928"/>
              </p:ext>
            </p:extLst>
          </p:nvPr>
        </p:nvGraphicFramePr>
        <p:xfrm>
          <a:off x="661851" y="609600"/>
          <a:ext cx="7863839" cy="5895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2918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20</a:t>
            </a:fld>
            <a:endParaRPr lang="en-US" altLang="ko-KR"/>
          </a:p>
        </p:txBody>
      </p:sp>
      <p:sp>
        <p:nvSpPr>
          <p:cNvPr id="18" name="Content Placeholder 2">
            <a:extLst>
              <a:ext uri="{FF2B5EF4-FFF2-40B4-BE49-F238E27FC236}">
                <a16:creationId xmlns:a16="http://schemas.microsoft.com/office/drawing/2014/main" id="{61642E91-4619-9A29-1A4A-647A295F5F00}"/>
              </a:ext>
            </a:extLst>
          </p:cNvPr>
          <p:cNvSpPr txBox="1">
            <a:spLocks/>
          </p:cNvSpPr>
          <p:nvPr/>
        </p:nvSpPr>
        <p:spPr bwMode="auto">
          <a:xfrm>
            <a:off x="268703" y="875962"/>
            <a:ext cx="3771091" cy="5470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buFont typeface="+mj-lt"/>
              <a:buAutoNum type="arabicPeriod"/>
            </a:pPr>
            <a:r>
              <a:rPr kumimoji="1" lang="en-US" sz="1800" dirty="0"/>
              <a:t>Host PC </a:t>
            </a:r>
            <a:r>
              <a:rPr kumimoji="1" lang="en-US" sz="1800" dirty="0">
                <a:sym typeface="Wingdings" panose="05000000000000000000" pitchFamily="2" charset="2"/>
              </a:rPr>
              <a:t> PCIE  DDR</a:t>
            </a:r>
            <a:endParaRPr kumimoji="1" lang="en-US" sz="1800" dirty="0"/>
          </a:p>
          <a:p>
            <a:pPr lvl="1" eaLnBrk="0" latinLnBrk="0" hangingPunct="0">
              <a:buFont typeface="Wingdings" panose="05000000000000000000" pitchFamily="2" charset="2"/>
              <a:buChar char="§"/>
            </a:pPr>
            <a:r>
              <a:rPr kumimoji="1" lang="en-US" sz="1600" b="0" dirty="0"/>
              <a:t>Weights</a:t>
            </a:r>
          </a:p>
          <a:p>
            <a:pPr lvl="1" eaLnBrk="0" latinLnBrk="0" hangingPunct="0">
              <a:buFont typeface="Wingdings" panose="05000000000000000000" pitchFamily="2" charset="2"/>
              <a:buChar char="§"/>
            </a:pPr>
            <a:r>
              <a:rPr kumimoji="1" lang="en-US" sz="1600" b="0" dirty="0"/>
              <a:t>Input FMAP (Images)</a:t>
            </a:r>
          </a:p>
          <a:p>
            <a:pPr lvl="1" eaLnBrk="0" latinLnBrk="0" hangingPunct="0">
              <a:buFont typeface="Wingdings" panose="05000000000000000000" pitchFamily="2" charset="2"/>
              <a:buChar char="§"/>
            </a:pPr>
            <a:r>
              <a:rPr kumimoji="1" lang="en-US" sz="1600" b="0" dirty="0"/>
              <a:t>Microcode (Instruction Set)</a:t>
            </a:r>
          </a:p>
          <a:p>
            <a:pPr marL="457200" indent="-457200" eaLnBrk="0" latinLnBrk="0" hangingPunct="0">
              <a:buFont typeface="+mj-lt"/>
              <a:buAutoNum type="arabicPeriod"/>
            </a:pPr>
            <a:r>
              <a:rPr kumimoji="1" lang="en-US" sz="1800" dirty="0"/>
              <a:t>NPU</a:t>
            </a:r>
          </a:p>
          <a:p>
            <a:pPr lvl="1" eaLnBrk="0" latinLnBrk="0" hangingPunct="0">
              <a:buFont typeface="Wingdings" panose="05000000000000000000" pitchFamily="2" charset="2"/>
              <a:buChar char="§"/>
            </a:pPr>
            <a:r>
              <a:rPr kumimoji="1" lang="en-US" sz="1600" b="0" dirty="0"/>
              <a:t>Processes Forward layers</a:t>
            </a:r>
          </a:p>
          <a:p>
            <a:pPr lvl="1" eaLnBrk="0" latinLnBrk="0" hangingPunct="0">
              <a:buFont typeface="Wingdings" panose="05000000000000000000" pitchFamily="2" charset="2"/>
              <a:buChar char="§"/>
            </a:pPr>
            <a:r>
              <a:rPr kumimoji="1" lang="en-US" sz="1600" b="0" dirty="0"/>
              <a:t>Sends final FMAP to PC</a:t>
            </a:r>
          </a:p>
          <a:p>
            <a:pPr marL="457200" indent="-457200" eaLnBrk="0" latinLnBrk="0" hangingPunct="0">
              <a:buFont typeface="+mj-lt"/>
              <a:buAutoNum type="arabicPeriod"/>
            </a:pPr>
            <a:r>
              <a:rPr kumimoji="1" lang="en-US" sz="1800" dirty="0"/>
              <a:t>Host PC</a:t>
            </a:r>
          </a:p>
          <a:p>
            <a:pPr lvl="1" eaLnBrk="0" latinLnBrk="0" hangingPunct="0">
              <a:buFont typeface="Wingdings" panose="05000000000000000000" pitchFamily="2" charset="2"/>
              <a:buChar char="§"/>
            </a:pPr>
            <a:r>
              <a:rPr kumimoji="1" lang="en-US" sz="1600" b="0" dirty="0"/>
              <a:t>Calculate Loss</a:t>
            </a:r>
          </a:p>
          <a:p>
            <a:pPr lvl="1" eaLnBrk="0" latinLnBrk="0" hangingPunct="0">
              <a:buFont typeface="Wingdings" panose="05000000000000000000" pitchFamily="2" charset="2"/>
              <a:buChar char="§"/>
            </a:pPr>
            <a:r>
              <a:rPr kumimoji="1" lang="en-US" sz="1600" b="0" dirty="0"/>
              <a:t>Sends Loss Gradient </a:t>
            </a:r>
            <a:r>
              <a:rPr kumimoji="1" lang="en-US" sz="1600" b="0" dirty="0">
                <a:sym typeface="Wingdings" panose="05000000000000000000" pitchFamily="2" charset="2"/>
              </a:rPr>
              <a:t></a:t>
            </a:r>
            <a:r>
              <a:rPr kumimoji="1" lang="en-US" sz="1600" b="0" dirty="0"/>
              <a:t> DDR</a:t>
            </a:r>
          </a:p>
          <a:p>
            <a:pPr marL="457200" indent="-457200" eaLnBrk="0" latinLnBrk="0" hangingPunct="0">
              <a:buFont typeface="+mj-lt"/>
              <a:buAutoNum type="arabicPeriod"/>
            </a:pPr>
            <a:r>
              <a:rPr kumimoji="1" lang="en-US" sz="1800" dirty="0"/>
              <a:t>NPU</a:t>
            </a:r>
          </a:p>
          <a:p>
            <a:pPr lvl="1" eaLnBrk="0" latinLnBrk="0" hangingPunct="0">
              <a:buFont typeface="Wingdings" panose="05000000000000000000" pitchFamily="2" charset="2"/>
              <a:buChar char="§"/>
            </a:pPr>
            <a:r>
              <a:rPr kumimoji="1" lang="en-US" sz="1600" b="0" dirty="0"/>
              <a:t>Processes Backward Layers</a:t>
            </a:r>
          </a:p>
          <a:p>
            <a:pPr marL="457200" indent="-457200" eaLnBrk="0" latinLnBrk="0" hangingPunct="0">
              <a:buFont typeface="+mj-lt"/>
              <a:buAutoNum type="arabicPeriod"/>
            </a:pPr>
            <a:r>
              <a:rPr kumimoji="1" lang="en-US" sz="1800" dirty="0"/>
              <a:t>Host PC</a:t>
            </a:r>
          </a:p>
          <a:p>
            <a:pPr lvl="1" eaLnBrk="0" latinLnBrk="0" hangingPunct="0">
              <a:buFont typeface="Wingdings" panose="05000000000000000000" pitchFamily="2" charset="2"/>
              <a:buChar char="§"/>
            </a:pPr>
            <a:r>
              <a:rPr kumimoji="1" lang="en-US" b="0" dirty="0"/>
              <a:t> </a:t>
            </a:r>
            <a:r>
              <a:rPr kumimoji="1" lang="en-US" sz="1600" b="0" dirty="0"/>
              <a:t>Update weights</a:t>
            </a:r>
          </a:p>
          <a:p>
            <a:pPr lvl="1" eaLnBrk="0" latinLnBrk="0" hangingPunct="0">
              <a:buFont typeface="Wingdings" panose="05000000000000000000" pitchFamily="2" charset="2"/>
              <a:buChar char="§"/>
            </a:pPr>
            <a:r>
              <a:rPr kumimoji="1" lang="en-US" sz="1600" b="0" dirty="0"/>
              <a:t> Send updated weights</a:t>
            </a:r>
          </a:p>
          <a:p>
            <a:pPr lvl="1" eaLnBrk="0" latinLnBrk="0" hangingPunct="0"/>
            <a:endParaRPr kumimoji="1" lang="en-US" dirty="0"/>
          </a:p>
          <a:p>
            <a:pPr lvl="1" eaLnBrk="0" latinLnBrk="0" hangingPunct="0"/>
            <a:endParaRPr kumimoji="1" lang="en-US" dirty="0"/>
          </a:p>
          <a:p>
            <a:pPr lvl="1" eaLnBrk="0" latinLnBrk="0" hangingPunct="0"/>
            <a:endParaRPr kumimoji="1" lang="en-US" dirty="0"/>
          </a:p>
        </p:txBody>
      </p:sp>
      <p:grpSp>
        <p:nvGrpSpPr>
          <p:cNvPr id="2" name="Group 1">
            <a:extLst>
              <a:ext uri="{FF2B5EF4-FFF2-40B4-BE49-F238E27FC236}">
                <a16:creationId xmlns:a16="http://schemas.microsoft.com/office/drawing/2014/main" id="{69219AE3-ED86-6352-E9AC-1FF31E90CD92}"/>
              </a:ext>
            </a:extLst>
          </p:cNvPr>
          <p:cNvGrpSpPr/>
          <p:nvPr/>
        </p:nvGrpSpPr>
        <p:grpSpPr>
          <a:xfrm>
            <a:off x="3956738" y="819488"/>
            <a:ext cx="5021129" cy="5137150"/>
            <a:chOff x="3863959" y="1022012"/>
            <a:chExt cx="5156476" cy="5359738"/>
          </a:xfrm>
        </p:grpSpPr>
        <p:pic>
          <p:nvPicPr>
            <p:cNvPr id="3" name="Picture 2"/>
            <p:cNvPicPr>
              <a:picLocks noChangeAspect="1"/>
            </p:cNvPicPr>
            <p:nvPr/>
          </p:nvPicPr>
          <p:blipFill>
            <a:blip r:embed="rId3"/>
            <a:stretch>
              <a:fillRect/>
            </a:stretch>
          </p:blipFill>
          <p:spPr>
            <a:xfrm>
              <a:off x="3863959" y="1022012"/>
              <a:ext cx="5156476" cy="5359738"/>
            </a:xfrm>
            <a:prstGeom prst="rect">
              <a:avLst/>
            </a:prstGeom>
          </p:spPr>
        </p:pic>
        <p:sp>
          <p:nvSpPr>
            <p:cNvPr id="10" name="Rectangle 9">
              <a:extLst>
                <a:ext uri="{FF2B5EF4-FFF2-40B4-BE49-F238E27FC236}">
                  <a16:creationId xmlns:a16="http://schemas.microsoft.com/office/drawing/2014/main" id="{931E5755-1CBB-47F8-B54D-E633C0EAEBCA}"/>
                </a:ext>
              </a:extLst>
            </p:cNvPr>
            <p:cNvSpPr/>
            <p:nvPr/>
          </p:nvSpPr>
          <p:spPr>
            <a:xfrm>
              <a:off x="5773783" y="4413510"/>
              <a:ext cx="914400" cy="698421"/>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1E5755-1CBB-47F8-B54D-E633C0EAEBCA}"/>
                </a:ext>
              </a:extLst>
            </p:cNvPr>
            <p:cNvSpPr/>
            <p:nvPr/>
          </p:nvSpPr>
          <p:spPr>
            <a:xfrm>
              <a:off x="7171505" y="4785549"/>
              <a:ext cx="1524000" cy="7489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1E5755-1CBB-47F8-B54D-E633C0EAEBCA}"/>
                </a:ext>
              </a:extLst>
            </p:cNvPr>
            <p:cNvSpPr/>
            <p:nvPr/>
          </p:nvSpPr>
          <p:spPr>
            <a:xfrm>
              <a:off x="5773783" y="5111931"/>
              <a:ext cx="914400" cy="212115"/>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1E5755-1CBB-47F8-B54D-E633C0EAEBCA}"/>
                </a:ext>
              </a:extLst>
            </p:cNvPr>
            <p:cNvSpPr/>
            <p:nvPr/>
          </p:nvSpPr>
          <p:spPr>
            <a:xfrm>
              <a:off x="5773783" y="5521235"/>
              <a:ext cx="914400" cy="1828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31E5755-1CBB-47F8-B54D-E633C0EAEBCA}"/>
                </a:ext>
              </a:extLst>
            </p:cNvPr>
            <p:cNvSpPr/>
            <p:nvPr/>
          </p:nvSpPr>
          <p:spPr>
            <a:xfrm>
              <a:off x="5773783" y="4413510"/>
              <a:ext cx="914400" cy="236867"/>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31E5755-1CBB-47F8-B54D-E633C0EAEBCA}"/>
                </a:ext>
              </a:extLst>
            </p:cNvPr>
            <p:cNvSpPr/>
            <p:nvPr/>
          </p:nvSpPr>
          <p:spPr>
            <a:xfrm>
              <a:off x="4127863" y="3696272"/>
              <a:ext cx="873066" cy="23997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1E5755-1CBB-47F8-B54D-E633C0EAEBCA}"/>
                </a:ext>
              </a:extLst>
            </p:cNvPr>
            <p:cNvSpPr/>
            <p:nvPr/>
          </p:nvSpPr>
          <p:spPr>
            <a:xfrm>
              <a:off x="4127863" y="3696272"/>
              <a:ext cx="873066" cy="2399727"/>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제목 1">
            <a:extLst>
              <a:ext uri="{FF2B5EF4-FFF2-40B4-BE49-F238E27FC236}">
                <a16:creationId xmlns:a16="http://schemas.microsoft.com/office/drawing/2014/main" id="{C269E531-AC35-FE50-5AC0-ED1DF47AD70D}"/>
              </a:ext>
            </a:extLst>
          </p:cNvPr>
          <p:cNvSpPr txBox="1">
            <a:spLocks/>
          </p:cNvSpPr>
          <p:nvPr/>
        </p:nvSpPr>
        <p:spPr>
          <a:xfrm>
            <a:off x="1138290" y="24592"/>
            <a:ext cx="7725277" cy="303994"/>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Hardware/Software co-design Evaluation Setup</a:t>
            </a:r>
          </a:p>
        </p:txBody>
      </p:sp>
    </p:spTree>
    <p:extLst>
      <p:ext uri="{BB962C8B-B14F-4D97-AF65-F5344CB8AC3E}">
        <p14:creationId xmlns:p14="http://schemas.microsoft.com/office/powerpoint/2010/main" val="22170877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827964" y="6392575"/>
            <a:ext cx="1316037" cy="365125"/>
          </a:xfrm>
        </p:spPr>
        <p:txBody>
          <a:bodyPr/>
          <a:lstStyle/>
          <a:p>
            <a:pPr>
              <a:defRPr/>
            </a:pPr>
            <a:fld id="{23AF06AE-3D74-4B80-B329-472B9F79958D}" type="slidenum">
              <a:rPr lang="ko-KR" altLang="en-US" smtClean="0"/>
              <a:pPr>
                <a:defRPr/>
              </a:pPr>
              <a:t>21</a:t>
            </a:fld>
            <a:endParaRPr lang="en-US" altLang="ko-KR" dirty="0"/>
          </a:p>
        </p:txBody>
      </p:sp>
      <p:sp>
        <p:nvSpPr>
          <p:cNvPr id="11" name="Title 1">
            <a:extLst>
              <a:ext uri="{FF2B5EF4-FFF2-40B4-BE49-F238E27FC236}">
                <a16:creationId xmlns:a16="http://schemas.microsoft.com/office/drawing/2014/main" id="{91697FAD-5D1E-1D33-B019-15B7590004DB}"/>
              </a:ext>
            </a:extLst>
          </p:cNvPr>
          <p:cNvSpPr txBox="1">
            <a:spLocks/>
          </p:cNvSpPr>
          <p:nvPr/>
        </p:nvSpPr>
        <p:spPr>
          <a:xfrm>
            <a:off x="123324" y="421454"/>
            <a:ext cx="5217028" cy="1863460"/>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2- Precision Levels HPFP vs Bfloat16 </a:t>
            </a:r>
            <a:endParaRPr kumimoji="1" lang="en-US" sz="1800" b="1" dirty="0">
              <a:solidFill>
                <a:schemeClr val="accent2">
                  <a:lumMod val="75000"/>
                </a:schemeClr>
              </a:solidFill>
              <a:latin typeface="+mn-lt"/>
              <a:sym typeface="Wingdings" panose="05000000000000000000" pitchFamily="2" charset="2"/>
            </a:endParaRPr>
          </a:p>
          <a:p>
            <a:pPr marL="742950" lvl="2" indent="-285750" eaLnBrk="0" latinLnBrk="0" hangingPunct="0">
              <a:spcBef>
                <a:spcPts val="300"/>
              </a:spcBef>
              <a:spcAft>
                <a:spcPts val="600"/>
              </a:spcAft>
              <a:buClr>
                <a:schemeClr val="tx2"/>
              </a:buClr>
              <a:buFont typeface="Arial" panose="020B0604020202020204" pitchFamily="34" charset="0"/>
              <a:buChar char="•"/>
            </a:pPr>
            <a:r>
              <a:rPr kumimoji="1" lang="en-US" sz="1800" b="1" dirty="0">
                <a:solidFill>
                  <a:srgbClr val="0070C0"/>
                </a:solidFill>
                <a:latin typeface="+mn-lt"/>
                <a:sym typeface="Wingdings" panose="05000000000000000000" pitchFamily="2" charset="2"/>
              </a:rPr>
              <a:t>37.5% </a:t>
            </a:r>
            <a:r>
              <a:rPr kumimoji="1" lang="en-US" sz="1800" dirty="0">
                <a:solidFill>
                  <a:schemeClr val="tx1"/>
                </a:solidFill>
                <a:latin typeface="+mn-lt"/>
                <a:sym typeface="Wingdings" panose="05000000000000000000" pitchFamily="2" charset="2"/>
              </a:rPr>
              <a:t>increased DRAM Speed (1.375x)</a:t>
            </a:r>
          </a:p>
          <a:p>
            <a:pPr marL="457200" lvl="2" eaLnBrk="0" latinLnBrk="0" hangingPunct="0">
              <a:spcBef>
                <a:spcPts val="300"/>
              </a:spcBef>
              <a:spcAft>
                <a:spcPts val="600"/>
              </a:spcAft>
              <a:buClr>
                <a:schemeClr val="tx2"/>
              </a:buClr>
            </a:pPr>
            <a:r>
              <a:rPr kumimoji="1" lang="en-US" sz="1800" dirty="0">
                <a:solidFill>
                  <a:srgbClr val="000066"/>
                </a:solidFill>
                <a:latin typeface="+mn-lt"/>
                <a:sym typeface="Wingdings" panose="05000000000000000000" pitchFamily="2" charset="2"/>
              </a:rPr>
              <a:t>    </a:t>
            </a:r>
            <a:r>
              <a:rPr kumimoji="1" lang="en-US" sz="1600" dirty="0">
                <a:solidFill>
                  <a:schemeClr val="tx1"/>
                </a:solidFill>
                <a:latin typeface="+mn-lt"/>
                <a:sym typeface="Wingdings" panose="05000000000000000000" pitchFamily="2" charset="2"/>
              </a:rPr>
              <a:t>(4 In Channel, 16 Out Channels, 4x16x9 PEs)</a:t>
            </a:r>
          </a:p>
          <a:p>
            <a:pPr marL="742950" lvl="2" indent="-285750" eaLnBrk="0" latinLnBrk="0" hangingPunct="0">
              <a:spcBef>
                <a:spcPct val="20000"/>
              </a:spcBef>
              <a:spcAft>
                <a:spcPts val="600"/>
              </a:spcAft>
              <a:buClr>
                <a:schemeClr val="tx2"/>
              </a:buClr>
              <a:buFont typeface="Arial" panose="020B0604020202020204" pitchFamily="34" charset="0"/>
              <a:buChar char="•"/>
            </a:pPr>
            <a:r>
              <a:rPr kumimoji="1" lang="en-US" sz="1800" b="1" dirty="0">
                <a:solidFill>
                  <a:srgbClr val="0070C0"/>
                </a:solidFill>
                <a:latin typeface="+mn-lt"/>
                <a:sym typeface="Wingdings" panose="05000000000000000000" pitchFamily="2" charset="2"/>
              </a:rPr>
              <a:t>23.5% </a:t>
            </a:r>
            <a:r>
              <a:rPr kumimoji="1" lang="en-US" sz="1800" dirty="0">
                <a:solidFill>
                  <a:schemeClr val="tx1"/>
                </a:solidFill>
                <a:latin typeface="+mn-lt"/>
                <a:sym typeface="Wingdings" panose="05000000000000000000" pitchFamily="2" charset="2"/>
              </a:rPr>
              <a:t>Faster Processing (Computation + Memory)</a:t>
            </a:r>
          </a:p>
          <a:p>
            <a:pPr marL="742950" lvl="2" indent="-285750" eaLnBrk="0" latinLnBrk="0" hangingPunct="0">
              <a:spcBef>
                <a:spcPct val="20000"/>
              </a:spcBef>
              <a:spcAft>
                <a:spcPts val="600"/>
              </a:spcAft>
              <a:buClr>
                <a:schemeClr val="tx2"/>
              </a:buClr>
              <a:buFont typeface="Arial" panose="020B0604020202020204" pitchFamily="34" charset="0"/>
              <a:buChar char="•"/>
            </a:pPr>
            <a:r>
              <a:rPr kumimoji="1" lang="en-US" sz="1800" b="1" dirty="0">
                <a:solidFill>
                  <a:srgbClr val="0070C0"/>
                </a:solidFill>
                <a:latin typeface="+mn-lt"/>
                <a:sym typeface="Wingdings" panose="05000000000000000000" pitchFamily="2" charset="2"/>
              </a:rPr>
              <a:t>49.4% </a:t>
            </a:r>
            <a:r>
              <a:rPr kumimoji="1" lang="en-US" sz="1800" dirty="0">
                <a:solidFill>
                  <a:schemeClr val="tx1"/>
                </a:solidFill>
                <a:latin typeface="+mn-lt"/>
                <a:sym typeface="Wingdings" panose="05000000000000000000" pitchFamily="2" charset="2"/>
              </a:rPr>
              <a:t>reduced energy, </a:t>
            </a:r>
            <a:r>
              <a:rPr kumimoji="1" lang="en-US" sz="1800" b="1" dirty="0">
                <a:solidFill>
                  <a:srgbClr val="0070C0"/>
                </a:solidFill>
                <a:latin typeface="+mn-lt"/>
                <a:sym typeface="Wingdings" panose="05000000000000000000" pitchFamily="2" charset="2"/>
              </a:rPr>
              <a:t>37.2% </a:t>
            </a:r>
            <a:r>
              <a:rPr kumimoji="1" lang="en-US" sz="1800" dirty="0">
                <a:solidFill>
                  <a:schemeClr val="tx1"/>
                </a:solidFill>
                <a:latin typeface="+mn-lt"/>
                <a:sym typeface="Wingdings" panose="05000000000000000000" pitchFamily="2" charset="2"/>
              </a:rPr>
              <a:t>reduced LUTs</a:t>
            </a:r>
          </a:p>
        </p:txBody>
      </p:sp>
      <p:sp>
        <p:nvSpPr>
          <p:cNvPr id="7" name="Rectangle 6"/>
          <p:cNvSpPr/>
          <p:nvPr/>
        </p:nvSpPr>
        <p:spPr>
          <a:xfrm>
            <a:off x="123324" y="6296023"/>
            <a:ext cx="8428493" cy="553998"/>
          </a:xfrm>
          <a:prstGeom prst="rect">
            <a:avLst/>
          </a:prstGeom>
        </p:spPr>
        <p:txBody>
          <a:bodyPr wrap="square">
            <a:spAutoFit/>
          </a:bodyPr>
          <a:lstStyle/>
          <a:p>
            <a:pPr marL="342900" indent="-342900" algn="just">
              <a:buFont typeface="+mj-lt"/>
              <a:buAutoNum type="arabicPeriod"/>
              <a:tabLst>
                <a:tab pos="742950" algn="l"/>
              </a:tabLst>
            </a:pPr>
            <a:r>
              <a:rPr lang="en-US" sz="600" dirty="0">
                <a:latin typeface="Times New Roman" panose="02020603050405020304" pitchFamily="18" charset="0"/>
                <a:ea typeface="Malgun Gothic" panose="020B0503020000020004" pitchFamily="34" charset="-127"/>
              </a:rPr>
              <a:t>H. Shao, J. Lu, J. Lin, and Z. Wang, "An FPGA-Based Reconfigurable Accelerator for Low-Bit DNN Training," 2021 IEEE Computer Society Annual Symposium on VLSI (ISVLSI), Tampa, FL, USA, 2021, pp. 254-259, </a:t>
            </a:r>
            <a:r>
              <a:rPr lang="en-US" sz="600" dirty="0" err="1">
                <a:latin typeface="Times New Roman" panose="02020603050405020304" pitchFamily="18" charset="0"/>
                <a:ea typeface="Malgun Gothic" panose="020B0503020000020004" pitchFamily="34" charset="-127"/>
              </a:rPr>
              <a:t>doi</a:t>
            </a:r>
            <a:r>
              <a:rPr lang="en-US" sz="600" dirty="0">
                <a:latin typeface="Times New Roman" panose="02020603050405020304" pitchFamily="18" charset="0"/>
                <a:ea typeface="Malgun Gothic" panose="020B0503020000020004" pitchFamily="34" charset="-127"/>
              </a:rPr>
              <a:t>: 10.1109/ISVLSI51109.2021.00054. </a:t>
            </a:r>
          </a:p>
          <a:p>
            <a:pPr marL="342900" indent="-342900" algn="just">
              <a:buFont typeface="+mj-lt"/>
              <a:buAutoNum type="arabicPeriod"/>
              <a:tabLst>
                <a:tab pos="742950" algn="l"/>
              </a:tabLst>
            </a:pPr>
            <a:r>
              <a:rPr lang="en-US" sz="600" dirty="0">
                <a:latin typeface="Times New Roman" panose="02020603050405020304" pitchFamily="18" charset="0"/>
                <a:ea typeface="Malgun Gothic" panose="020B0503020000020004" pitchFamily="34" charset="-127"/>
              </a:rPr>
              <a:t>Junaid, M.; </a:t>
            </a:r>
            <a:r>
              <a:rPr lang="en-US" sz="600" dirty="0" err="1">
                <a:latin typeface="Times New Roman" panose="02020603050405020304" pitchFamily="18" charset="0"/>
                <a:ea typeface="Malgun Gothic" panose="020B0503020000020004" pitchFamily="34" charset="-127"/>
              </a:rPr>
              <a:t>Arslan</a:t>
            </a:r>
            <a:r>
              <a:rPr lang="en-US" sz="600" dirty="0">
                <a:latin typeface="Times New Roman" panose="02020603050405020304" pitchFamily="18" charset="0"/>
                <a:ea typeface="Malgun Gothic" panose="020B0503020000020004" pitchFamily="34" charset="-127"/>
              </a:rPr>
              <a:t>, S.; Lee, T.; Kim, H. Optimal Architecture of Floating-Point Arithmetic for Neural Network Training Processors. Sensors 2022, 22, 1230. </a:t>
            </a:r>
          </a:p>
          <a:p>
            <a:pPr marL="342900" indent="-342900" algn="just">
              <a:buFont typeface="+mj-lt"/>
              <a:buAutoNum type="arabicPeriod"/>
              <a:tabLst>
                <a:tab pos="742950" algn="l"/>
              </a:tabLst>
            </a:pPr>
            <a:r>
              <a:rPr lang="en-US" sz="600" dirty="0">
                <a:latin typeface="Times New Roman" panose="02020603050405020304" pitchFamily="18" charset="0"/>
                <a:ea typeface="Malgun Gothic" panose="020B0503020000020004" pitchFamily="34" charset="-127"/>
              </a:rPr>
              <a:t>J. Lu, C. Ni and Z. Wang, "ETA: An Efficient Training Accelerator for DNNs Based on Hardware-Algorithm Co-Optimization," in IEEE Transactions.</a:t>
            </a:r>
          </a:p>
          <a:p>
            <a:pPr marL="342900" indent="-342900" algn="just">
              <a:buFont typeface="+mj-lt"/>
              <a:buAutoNum type="arabicPeriod"/>
              <a:tabLst>
                <a:tab pos="742950" algn="l"/>
              </a:tabLst>
            </a:pPr>
            <a:r>
              <a:rPr lang="en-US" sz="600" dirty="0">
                <a:latin typeface="Times New Roman" panose="02020603050405020304" pitchFamily="18" charset="0"/>
                <a:ea typeface="Malgun Gothic" panose="020B0503020000020004" pitchFamily="34" charset="-127"/>
              </a:rPr>
              <a:t>Park, </a:t>
            </a:r>
            <a:r>
              <a:rPr lang="en-US" sz="600" dirty="0" err="1">
                <a:latin typeface="Times New Roman" panose="02020603050405020304" pitchFamily="18" charset="0"/>
                <a:ea typeface="Malgun Gothic" panose="020B0503020000020004" pitchFamily="34" charset="-127"/>
              </a:rPr>
              <a:t>Sangbo</a:t>
            </a:r>
            <a:r>
              <a:rPr lang="en-US" sz="600" dirty="0">
                <a:latin typeface="Times New Roman" panose="02020603050405020304" pitchFamily="18" charset="0"/>
                <a:ea typeface="Malgun Gothic" panose="020B0503020000020004" pitchFamily="34" charset="-127"/>
              </a:rPr>
              <a:t> (2024). Reconfigurable CNN Training Accelerator Design Based on Efficient Memory Access Reduction Techniques. [Master’s Thesis].</a:t>
            </a:r>
          </a:p>
        </p:txBody>
      </p:sp>
      <p:sp>
        <p:nvSpPr>
          <p:cNvPr id="15" name="제목 1">
            <a:extLst>
              <a:ext uri="{FF2B5EF4-FFF2-40B4-BE49-F238E27FC236}">
                <a16:creationId xmlns:a16="http://schemas.microsoft.com/office/drawing/2014/main" id="{C269E531-AC35-FE50-5AC0-ED1DF47AD70D}"/>
              </a:ext>
            </a:extLst>
          </p:cNvPr>
          <p:cNvSpPr txBox="1">
            <a:spLocks/>
          </p:cNvSpPr>
          <p:nvPr/>
        </p:nvSpPr>
        <p:spPr>
          <a:xfrm>
            <a:off x="842962" y="0"/>
            <a:ext cx="7433177" cy="359396"/>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Hardware comparison with related works</a:t>
            </a:r>
          </a:p>
        </p:txBody>
      </p:sp>
      <p:pic>
        <p:nvPicPr>
          <p:cNvPr id="3" name="Picture 2"/>
          <p:cNvPicPr>
            <a:picLocks noChangeAspect="1"/>
          </p:cNvPicPr>
          <p:nvPr/>
        </p:nvPicPr>
        <p:blipFill>
          <a:blip r:embed="rId3"/>
          <a:stretch>
            <a:fillRect/>
          </a:stretch>
        </p:blipFill>
        <p:spPr>
          <a:xfrm>
            <a:off x="5340352" y="515218"/>
            <a:ext cx="3596572" cy="2161770"/>
          </a:xfrm>
          <a:prstGeom prst="rect">
            <a:avLst/>
          </a:prstGeom>
        </p:spPr>
      </p:pic>
      <p:grpSp>
        <p:nvGrpSpPr>
          <p:cNvPr id="9" name="Group 8">
            <a:extLst>
              <a:ext uri="{FF2B5EF4-FFF2-40B4-BE49-F238E27FC236}">
                <a16:creationId xmlns:a16="http://schemas.microsoft.com/office/drawing/2014/main" id="{6BC194F0-60E1-EF93-C463-6B70623D32C2}"/>
              </a:ext>
            </a:extLst>
          </p:cNvPr>
          <p:cNvGrpSpPr/>
          <p:nvPr/>
        </p:nvGrpSpPr>
        <p:grpSpPr>
          <a:xfrm>
            <a:off x="947225" y="2958947"/>
            <a:ext cx="6880740" cy="3181254"/>
            <a:chOff x="1137724" y="3124047"/>
            <a:chExt cx="6945603" cy="3178465"/>
          </a:xfrm>
        </p:grpSpPr>
        <p:pic>
          <p:nvPicPr>
            <p:cNvPr id="2" name="Picture 1"/>
            <p:cNvPicPr>
              <a:picLocks noChangeAspect="1"/>
            </p:cNvPicPr>
            <p:nvPr/>
          </p:nvPicPr>
          <p:blipFill rotWithShape="1">
            <a:blip r:embed="rId4"/>
            <a:srcRect l="1573" t="7225"/>
            <a:stretch/>
          </p:blipFill>
          <p:spPr>
            <a:xfrm>
              <a:off x="1150424" y="3124047"/>
              <a:ext cx="6932903" cy="3178465"/>
            </a:xfrm>
            <a:prstGeom prst="rect">
              <a:avLst/>
            </a:prstGeom>
          </p:spPr>
        </p:pic>
        <p:sp>
          <p:nvSpPr>
            <p:cNvPr id="10" name="Rectangle 9">
              <a:extLst>
                <a:ext uri="{FF2B5EF4-FFF2-40B4-BE49-F238E27FC236}">
                  <a16:creationId xmlns:a16="http://schemas.microsoft.com/office/drawing/2014/main" id="{931E5755-1CBB-47F8-B54D-E633C0EAEBCA}"/>
                </a:ext>
              </a:extLst>
            </p:cNvPr>
            <p:cNvSpPr/>
            <p:nvPr/>
          </p:nvSpPr>
          <p:spPr>
            <a:xfrm>
              <a:off x="1150997" y="4650131"/>
              <a:ext cx="6804982" cy="229843"/>
            </a:xfrm>
            <a:prstGeom prst="rect">
              <a:avLst/>
            </a:prstGeom>
            <a:solidFill>
              <a:schemeClr val="accent2">
                <a:alpha val="17000"/>
              </a:schemeClr>
            </a:solid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1E5755-1CBB-47F8-B54D-E633C0EAEBCA}"/>
                </a:ext>
              </a:extLst>
            </p:cNvPr>
            <p:cNvSpPr/>
            <p:nvPr/>
          </p:nvSpPr>
          <p:spPr>
            <a:xfrm>
              <a:off x="1150424" y="4875372"/>
              <a:ext cx="6805554" cy="730934"/>
            </a:xfrm>
            <a:prstGeom prst="rect">
              <a:avLst/>
            </a:prstGeom>
            <a:solidFill>
              <a:schemeClr val="accent3">
                <a:lumMod val="60000"/>
                <a:lumOff val="40000"/>
                <a:alpha val="43000"/>
              </a:schemeClr>
            </a:solidFill>
            <a:ln w="190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31E5755-1CBB-47F8-B54D-E633C0EAEBCA}"/>
                </a:ext>
              </a:extLst>
            </p:cNvPr>
            <p:cNvSpPr/>
            <p:nvPr/>
          </p:nvSpPr>
          <p:spPr>
            <a:xfrm>
              <a:off x="1150424" y="5606306"/>
              <a:ext cx="6818827" cy="673406"/>
            </a:xfrm>
            <a:prstGeom prst="rect">
              <a:avLst/>
            </a:prstGeom>
            <a:solidFill>
              <a:schemeClr val="tx2">
                <a:lumMod val="40000"/>
                <a:lumOff val="60000"/>
                <a:alpha val="3600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814AFD6-77DB-E4C0-32C0-A88EEFCD9DD5}"/>
                </a:ext>
              </a:extLst>
            </p:cNvPr>
            <p:cNvCxnSpPr/>
            <p:nvPr/>
          </p:nvCxnSpPr>
          <p:spPr>
            <a:xfrm>
              <a:off x="1137724" y="3136747"/>
              <a:ext cx="6818255"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83071B0-E1EF-869C-6438-EB5919CC818D}"/>
                </a:ext>
              </a:extLst>
            </p:cNvPr>
            <p:cNvCxnSpPr/>
            <p:nvPr/>
          </p:nvCxnSpPr>
          <p:spPr>
            <a:xfrm>
              <a:off x="1137724" y="5206847"/>
              <a:ext cx="6818255" cy="0"/>
            </a:xfrm>
            <a:prstGeom prst="line">
              <a:avLst/>
            </a:prstGeom>
          </p:spPr>
          <p:style>
            <a:lnRef idx="1">
              <a:schemeClr val="dk1"/>
            </a:lnRef>
            <a:fillRef idx="0">
              <a:schemeClr val="dk1"/>
            </a:fillRef>
            <a:effectRef idx="0">
              <a:schemeClr val="dk1"/>
            </a:effectRef>
            <a:fontRef idx="minor">
              <a:schemeClr val="tx1"/>
            </a:fontRef>
          </p:style>
        </p:cxnSp>
      </p:grpSp>
      <p:sp>
        <p:nvSpPr>
          <p:cNvPr id="5" name="TextBox 4"/>
          <p:cNvSpPr txBox="1"/>
          <p:nvPr/>
        </p:nvSpPr>
        <p:spPr>
          <a:xfrm>
            <a:off x="7943467" y="1742172"/>
            <a:ext cx="914400" cy="192506"/>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900" b="1" dirty="0">
                <a:solidFill>
                  <a:srgbClr val="92D050"/>
                </a:solidFill>
              </a:rPr>
              <a:t>Reduced Gap</a:t>
            </a:r>
          </a:p>
        </p:txBody>
      </p:sp>
      <p:cxnSp>
        <p:nvCxnSpPr>
          <p:cNvPr id="20" name="Straight Connector 19"/>
          <p:cNvCxnSpPr/>
          <p:nvPr/>
        </p:nvCxnSpPr>
        <p:spPr>
          <a:xfrm>
            <a:off x="8466932" y="1511300"/>
            <a:ext cx="0" cy="1651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910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E1F282-B5E1-5A1A-93E7-106C339E1078}"/>
              </a:ext>
            </a:extLst>
          </p:cNvPr>
          <p:cNvSpPr txBox="1">
            <a:spLocks noChangeArrowheads="1"/>
          </p:cNvSpPr>
          <p:nvPr/>
        </p:nvSpPr>
        <p:spPr>
          <a:xfrm>
            <a:off x="92689" y="38100"/>
            <a:ext cx="9076711" cy="1759130"/>
          </a:xfrm>
          <a:prstGeom prst="rect">
            <a:avLst/>
          </a:prstGeom>
        </p:spPr>
        <p:txBody>
          <a:bodyPr anchor="ctr"/>
          <a:lstStyle>
            <a:lvl1pPr algn="l" defTabSz="914400" rtl="0" eaLnBrk="1" latinLnBrk="1" hangingPunct="1">
              <a:lnSpc>
                <a:spcPct val="100000"/>
              </a:lnSpc>
              <a:spcBef>
                <a:spcPct val="0"/>
              </a:spcBef>
              <a:buNone/>
              <a:defRPr sz="8800" kern="1200" cap="all" spc="-80" baseline="0">
                <a:solidFill>
                  <a:schemeClr val="tx1"/>
                </a:solidFill>
                <a:latin typeface="+mj-lt"/>
                <a:ea typeface="+mj-ea"/>
                <a:cs typeface="+mj-cs"/>
              </a:defRPr>
            </a:lvl1pPr>
          </a:lstStyle>
          <a:p>
            <a:pPr algn="ctr"/>
            <a:r>
              <a:rPr lang="en-US" sz="2700" b="1" cap="none" dirty="0">
                <a:solidFill>
                  <a:schemeClr val="tx1">
                    <a:lumMod val="85000"/>
                    <a:lumOff val="15000"/>
                  </a:schemeClr>
                </a:solidFill>
                <a:latin typeface="Arial" panose="020B0604020202020204" pitchFamily="34" charset="0"/>
                <a:cs typeface="Arial" panose="020B0604020202020204" pitchFamily="34" charset="0"/>
              </a:rPr>
              <a:t>Floating Point Optimization for CNN Inference Accelerator</a:t>
            </a:r>
          </a:p>
          <a:p>
            <a:pPr algn="ctr"/>
            <a:endParaRPr lang="en-US" sz="3600" b="1" i="1" u="sng" cap="none" dirty="0">
              <a:solidFill>
                <a:schemeClr val="accent2">
                  <a:lumMod val="50000"/>
                </a:schemeClr>
              </a:solidFill>
              <a:latin typeface="Arial" panose="020B0604020202020204" pitchFamily="34" charset="0"/>
              <a:cs typeface="Arial" panose="020B0604020202020204" pitchFamily="34" charset="0"/>
            </a:endParaRPr>
          </a:p>
          <a:p>
            <a:pPr algn="ctr"/>
            <a:r>
              <a:rPr lang="en-US" sz="2800" b="1" u="sng" cap="none" dirty="0">
                <a:solidFill>
                  <a:srgbClr val="002060"/>
                </a:solidFill>
                <a:latin typeface="Arial" panose="020B0604020202020204" pitchFamily="34" charset="0"/>
                <a:cs typeface="Arial" panose="020B0604020202020204" pitchFamily="34" charset="0"/>
              </a:rPr>
              <a:t>Section 3: </a:t>
            </a:r>
            <a:r>
              <a:rPr lang="en-US" sz="2800" u="sng" cap="none" dirty="0">
                <a:solidFill>
                  <a:srgbClr val="002060"/>
                </a:solidFill>
                <a:latin typeface="Arial" panose="020B0604020202020204" pitchFamily="34" charset="0"/>
                <a:cs typeface="Arial" panose="020B0604020202020204" pitchFamily="34" charset="0"/>
              </a:rPr>
              <a:t>Thesis Chapter 4</a:t>
            </a:r>
          </a:p>
          <a:p>
            <a:pPr algn="ctr">
              <a:lnSpc>
                <a:spcPct val="150000"/>
              </a:lnSpc>
            </a:pPr>
            <a:r>
              <a:rPr lang="en-US" altLang="ko-KR" sz="2000" b="1" cap="none" dirty="0">
                <a:solidFill>
                  <a:srgbClr val="C00000"/>
                </a:solidFill>
                <a:latin typeface="Arial" panose="020B0604020202020204" pitchFamily="34" charset="0"/>
                <a:cs typeface="Arial" panose="020B0604020202020204" pitchFamily="34" charset="0"/>
              </a:rPr>
              <a:t>GOALE: </a:t>
            </a:r>
            <a:r>
              <a:rPr lang="en-US" altLang="ko-KR" sz="2000" cap="none" dirty="0">
                <a:solidFill>
                  <a:srgbClr val="C00000"/>
                </a:solidFill>
                <a:latin typeface="Arial" panose="020B0604020202020204" pitchFamily="34" charset="0"/>
                <a:cs typeface="Arial" panose="020B0604020202020204" pitchFamily="34" charset="0"/>
              </a:rPr>
              <a:t>Genetic (Mantissa) Optimization and Asymmetric Layer-wise Exponent</a:t>
            </a:r>
          </a:p>
        </p:txBody>
      </p:sp>
      <p:pic>
        <p:nvPicPr>
          <p:cNvPr id="10" name="Picture 9"/>
          <p:cNvPicPr>
            <a:picLocks noChangeAspect="1"/>
          </p:cNvPicPr>
          <p:nvPr/>
        </p:nvPicPr>
        <p:blipFill>
          <a:blip r:embed="rId3"/>
          <a:stretch>
            <a:fillRect/>
          </a:stretch>
        </p:blipFill>
        <p:spPr>
          <a:xfrm>
            <a:off x="2056832" y="2459922"/>
            <a:ext cx="5148424" cy="3902777"/>
          </a:xfrm>
          <a:prstGeom prst="rect">
            <a:avLst/>
          </a:prstGeom>
        </p:spPr>
      </p:pic>
    </p:spTree>
    <p:extLst>
      <p:ext uri="{BB962C8B-B14F-4D97-AF65-F5344CB8AC3E}">
        <p14:creationId xmlns:p14="http://schemas.microsoft.com/office/powerpoint/2010/main" val="31441298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23</a:t>
            </a:fld>
            <a:endParaRPr lang="en-US" altLang="ko-KR"/>
          </a:p>
        </p:txBody>
      </p:sp>
      <p:sp>
        <p:nvSpPr>
          <p:cNvPr id="13" name="Title 1">
            <a:extLst>
              <a:ext uri="{FF2B5EF4-FFF2-40B4-BE49-F238E27FC236}">
                <a16:creationId xmlns:a16="http://schemas.microsoft.com/office/drawing/2014/main" id="{86C8AA1F-E504-72D7-0024-52A8D149ED58}"/>
              </a:ext>
            </a:extLst>
          </p:cNvPr>
          <p:cNvSpPr txBox="1">
            <a:spLocks/>
          </p:cNvSpPr>
          <p:nvPr/>
        </p:nvSpPr>
        <p:spPr>
          <a:xfrm>
            <a:off x="-88901" y="48339"/>
            <a:ext cx="9358065"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1950" b="1" dirty="0">
                <a:solidFill>
                  <a:srgbClr val="C00000"/>
                </a:solidFill>
                <a:latin typeface="+mn-lt"/>
                <a:ea typeface="SimSun" panose="02010600030101010101" pitchFamily="2" charset="-122"/>
              </a:rPr>
              <a:t>GOALE: Genetic (Mantissa) Optimization and Asymmetric Layer-wise Exponent</a:t>
            </a:r>
          </a:p>
        </p:txBody>
      </p:sp>
      <p:sp>
        <p:nvSpPr>
          <p:cNvPr id="7" name="Content Placeholder 2">
            <a:extLst>
              <a:ext uri="{FF2B5EF4-FFF2-40B4-BE49-F238E27FC236}">
                <a16:creationId xmlns:a16="http://schemas.microsoft.com/office/drawing/2014/main" id="{61642E91-4619-9A29-1A4A-647A295F5F00}"/>
              </a:ext>
            </a:extLst>
          </p:cNvPr>
          <p:cNvSpPr txBox="1">
            <a:spLocks/>
          </p:cNvSpPr>
          <p:nvPr/>
        </p:nvSpPr>
        <p:spPr bwMode="auto">
          <a:xfrm>
            <a:off x="109379" y="637028"/>
            <a:ext cx="6987159" cy="3404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r>
              <a:rPr kumimoji="1" lang="en-US" sz="1800" dirty="0"/>
              <a:t>Comparison to Previous Inference Accelerators</a:t>
            </a:r>
          </a:p>
        </p:txBody>
      </p:sp>
      <p:sp>
        <p:nvSpPr>
          <p:cNvPr id="9" name="Content Placeholder 2">
            <a:extLst>
              <a:ext uri="{FF2B5EF4-FFF2-40B4-BE49-F238E27FC236}">
                <a16:creationId xmlns:a16="http://schemas.microsoft.com/office/drawing/2014/main" id="{61642E91-4619-9A29-1A4A-647A295F5F00}"/>
              </a:ext>
            </a:extLst>
          </p:cNvPr>
          <p:cNvSpPr txBox="1">
            <a:spLocks/>
          </p:cNvSpPr>
          <p:nvPr/>
        </p:nvSpPr>
        <p:spPr bwMode="auto">
          <a:xfrm>
            <a:off x="131750" y="2847597"/>
            <a:ext cx="5802326" cy="3145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r>
              <a:rPr kumimoji="1" lang="en-US" sz="1800" dirty="0"/>
              <a:t>Contributions</a:t>
            </a:r>
          </a:p>
          <a:p>
            <a:pPr lvl="1" eaLnBrk="0" latinLnBrk="0" hangingPunct="0"/>
            <a:r>
              <a:rPr kumimoji="1" lang="en-US" sz="1600" dirty="0"/>
              <a:t>Layer-wise Asymmetric Bias Adjusted</a:t>
            </a:r>
          </a:p>
          <a:p>
            <a:pPr marL="720000" lvl="2" eaLnBrk="0" latinLnBrk="0" hangingPunct="0"/>
            <a:r>
              <a:rPr kumimoji="1" lang="en-US" b="0" dirty="0"/>
              <a:t>Centered around the mean of the exponent distribution</a:t>
            </a:r>
          </a:p>
          <a:p>
            <a:pPr marL="720000" lvl="2" eaLnBrk="0" latinLnBrk="0" hangingPunct="0"/>
            <a:r>
              <a:rPr kumimoji="1" lang="en-US" b="0" dirty="0"/>
              <a:t>Standard Deviation to find the range of exponents</a:t>
            </a:r>
          </a:p>
          <a:p>
            <a:pPr marL="720000" lvl="2" eaLnBrk="0" latinLnBrk="0" hangingPunct="0"/>
            <a:endParaRPr kumimoji="1" lang="en-US" sz="1000" b="0" dirty="0"/>
          </a:p>
          <a:p>
            <a:pPr lvl="1" eaLnBrk="0" latinLnBrk="0" hangingPunct="0"/>
            <a:r>
              <a:rPr kumimoji="1" lang="en-US" sz="1600" dirty="0"/>
              <a:t>Genetic Algorithm to Optimize Mantissa Width</a:t>
            </a:r>
          </a:p>
          <a:p>
            <a:pPr marL="720000" lvl="2" eaLnBrk="0" latinLnBrk="0" hangingPunct="0"/>
            <a:r>
              <a:rPr kumimoji="1" lang="en-US" b="0" dirty="0">
                <a:sym typeface="Wingdings" panose="05000000000000000000" pitchFamily="2" charset="2"/>
              </a:rPr>
              <a:t>Mantissa widths are used as Genes.</a:t>
            </a:r>
          </a:p>
          <a:p>
            <a:pPr marL="720000" lvl="2" eaLnBrk="0" latinLnBrk="0" hangingPunct="0"/>
            <a:r>
              <a:rPr kumimoji="1" lang="en-US" b="0" dirty="0"/>
              <a:t>Calculating the mantissa widths that meet the Signal-to-Quantization Noise Ratio (SQNR) within each layer</a:t>
            </a:r>
            <a:endParaRPr kumimoji="1" lang="en-US" b="0" dirty="0">
              <a:sym typeface="Wingdings" panose="05000000000000000000" pitchFamily="2" charset="2"/>
            </a:endParaRPr>
          </a:p>
          <a:p>
            <a:pPr marL="720000" lvl="2" eaLnBrk="0" latinLnBrk="0" hangingPunct="0"/>
            <a:r>
              <a:rPr kumimoji="1" lang="en-US" b="0" dirty="0">
                <a:sym typeface="Wingdings" panose="05000000000000000000" pitchFamily="2" charset="2"/>
              </a:rPr>
              <a:t>Every layer’s Gene is combined to make chromosomes.</a:t>
            </a:r>
          </a:p>
          <a:p>
            <a:pPr lvl="1" eaLnBrk="0" latinLnBrk="0" hangingPunct="0"/>
            <a:endParaRPr kumimoji="1" lang="en-US" dirty="0"/>
          </a:p>
        </p:txBody>
      </p:sp>
      <p:graphicFrame>
        <p:nvGraphicFramePr>
          <p:cNvPr id="16" name="Table 15"/>
          <p:cNvGraphicFramePr>
            <a:graphicFrameLocks noGrp="1"/>
          </p:cNvGraphicFramePr>
          <p:nvPr>
            <p:extLst>
              <p:ext uri="{D42A27DB-BD31-4B8C-83A1-F6EECF244321}">
                <p14:modId xmlns:p14="http://schemas.microsoft.com/office/powerpoint/2010/main" val="2694920852"/>
              </p:ext>
            </p:extLst>
          </p:nvPr>
        </p:nvGraphicFramePr>
        <p:xfrm>
          <a:off x="571500" y="1131950"/>
          <a:ext cx="8259160" cy="1283456"/>
        </p:xfrm>
        <a:graphic>
          <a:graphicData uri="http://schemas.openxmlformats.org/drawingml/2006/table">
            <a:tbl>
              <a:tblPr firstRow="1" bandRow="1">
                <a:tableStyleId>{F2DE63D5-997A-4646-A377-4702673A728D}</a:tableStyleId>
              </a:tblPr>
              <a:tblGrid>
                <a:gridCol w="3378200">
                  <a:extLst>
                    <a:ext uri="{9D8B030D-6E8A-4147-A177-3AD203B41FA5}">
                      <a16:colId xmlns:a16="http://schemas.microsoft.com/office/drawing/2014/main" val="1543811004"/>
                    </a:ext>
                  </a:extLst>
                </a:gridCol>
                <a:gridCol w="2628900">
                  <a:extLst>
                    <a:ext uri="{9D8B030D-6E8A-4147-A177-3AD203B41FA5}">
                      <a16:colId xmlns:a16="http://schemas.microsoft.com/office/drawing/2014/main" val="1102782775"/>
                    </a:ext>
                  </a:extLst>
                </a:gridCol>
                <a:gridCol w="2252060">
                  <a:extLst>
                    <a:ext uri="{9D8B030D-6E8A-4147-A177-3AD203B41FA5}">
                      <a16:colId xmlns:a16="http://schemas.microsoft.com/office/drawing/2014/main" val="687745225"/>
                    </a:ext>
                  </a:extLst>
                </a:gridCol>
              </a:tblGrid>
              <a:tr h="320864">
                <a:tc>
                  <a:txBody>
                    <a:bodyPr/>
                    <a:lstStyle/>
                    <a:p>
                      <a:pPr algn="ctr"/>
                      <a:r>
                        <a:rPr lang="en-US" sz="1400" dirty="0"/>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Previous Works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GOALE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8611890"/>
                  </a:ext>
                </a:extLst>
              </a:tr>
              <a:tr h="320864">
                <a:tc>
                  <a:txBody>
                    <a:bodyPr/>
                    <a:lstStyle/>
                    <a:p>
                      <a:pPr algn="ctr"/>
                      <a:r>
                        <a:rPr lang="en-US" sz="1400" b="1" baseline="0" dirty="0"/>
                        <a:t>Asymmetrical Exponent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rgbClr val="FF0000"/>
                          </a:solidFill>
                        </a:rPr>
                        <a:t>INT/Symmetric/</a:t>
                      </a:r>
                      <a:r>
                        <a:rPr lang="en-US" sz="1400" baseline="0" dirty="0">
                          <a:solidFill>
                            <a:srgbClr val="00B050"/>
                          </a:solidFill>
                        </a:rPr>
                        <a:t>data-type</a:t>
                      </a:r>
                      <a:endParaRPr lang="en-US" sz="14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rgbClr val="00B050"/>
                          </a:solidFill>
                        </a:rPr>
                        <a:t>Layer-wise Asymmetric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995957"/>
                  </a:ext>
                </a:extLst>
              </a:tr>
              <a:tr h="320864">
                <a:tc>
                  <a:txBody>
                    <a:bodyPr/>
                    <a:lstStyle/>
                    <a:p>
                      <a:pPr algn="ctr"/>
                      <a:r>
                        <a:rPr lang="en-US" sz="1400" b="1" dirty="0"/>
                        <a:t>Layer-wise Mantissa Optimization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rgbClr val="FF0000"/>
                          </a:solidFill>
                        </a:rPr>
                        <a:t>Linear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rgbClr val="00B050"/>
                          </a:solidFill>
                        </a:rPr>
                        <a:t>Genetic 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7181798"/>
                  </a:ext>
                </a:extLst>
              </a:tr>
              <a:tr h="320864">
                <a:tc>
                  <a:txBody>
                    <a:bodyPr/>
                    <a:lstStyle/>
                    <a:p>
                      <a:pPr algn="ctr"/>
                      <a:r>
                        <a:rPr lang="en-US" sz="1400" b="1" dirty="0"/>
                        <a:t>Solution Convergence</a:t>
                      </a:r>
                      <a:r>
                        <a:rPr lang="en-US" sz="1400" b="1" baseline="0" dirty="0"/>
                        <a:t> Time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rgbClr val="FF0000"/>
                          </a:solidFill>
                        </a:rPr>
                        <a:t>Very</a:t>
                      </a:r>
                      <a:r>
                        <a:rPr lang="en-US" sz="1400" baseline="0" dirty="0">
                          <a:solidFill>
                            <a:srgbClr val="FF0000"/>
                          </a:solidFill>
                        </a:rPr>
                        <a:t> High/ High</a:t>
                      </a:r>
                      <a:endParaRPr lang="en-US"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rgbClr val="00B050"/>
                          </a:solidFill>
                        </a:rPr>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543333"/>
                  </a:ext>
                </a:extLst>
              </a:tr>
            </a:tbl>
          </a:graphicData>
        </a:graphic>
      </p:graphicFrame>
      <p:grpSp>
        <p:nvGrpSpPr>
          <p:cNvPr id="8" name="Group 7"/>
          <p:cNvGrpSpPr/>
          <p:nvPr/>
        </p:nvGrpSpPr>
        <p:grpSpPr>
          <a:xfrm>
            <a:off x="5934076" y="2737275"/>
            <a:ext cx="3133725" cy="3663525"/>
            <a:chOff x="2647992" y="1530639"/>
            <a:chExt cx="4276112" cy="5371811"/>
          </a:xfrm>
        </p:grpSpPr>
        <p:pic>
          <p:nvPicPr>
            <p:cNvPr id="10" name="Picture 9"/>
            <p:cNvPicPr/>
            <p:nvPr/>
          </p:nvPicPr>
          <p:blipFill rotWithShape="1">
            <a:blip r:embed="rId3" cstate="print">
              <a:extLst>
                <a:ext uri="{28A0092B-C50C-407E-A947-70E740481C1C}">
                  <a14:useLocalDpi xmlns:a14="http://schemas.microsoft.com/office/drawing/2010/main" val="0"/>
                </a:ext>
              </a:extLst>
            </a:blip>
            <a:srcRect l="2279" r="1324"/>
            <a:stretch/>
          </p:blipFill>
          <p:spPr bwMode="auto">
            <a:xfrm>
              <a:off x="2647992" y="1530639"/>
              <a:ext cx="4276112" cy="5371811"/>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931E5755-1CBB-47F8-B54D-E633C0EAEBCA}"/>
                </a:ext>
              </a:extLst>
            </p:cNvPr>
            <p:cNvSpPr/>
            <p:nvPr/>
          </p:nvSpPr>
          <p:spPr>
            <a:xfrm>
              <a:off x="3229332" y="2852158"/>
              <a:ext cx="1368573" cy="392692"/>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1E5755-1CBB-47F8-B54D-E633C0EAEBCA}"/>
                </a:ext>
              </a:extLst>
            </p:cNvPr>
            <p:cNvSpPr/>
            <p:nvPr/>
          </p:nvSpPr>
          <p:spPr>
            <a:xfrm>
              <a:off x="3229332" y="3367204"/>
              <a:ext cx="1368573" cy="359016"/>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1E5755-1CBB-47F8-B54D-E633C0EAEBCA}"/>
                </a:ext>
              </a:extLst>
            </p:cNvPr>
            <p:cNvSpPr/>
            <p:nvPr/>
          </p:nvSpPr>
          <p:spPr>
            <a:xfrm>
              <a:off x="4901695" y="1660525"/>
              <a:ext cx="1954959" cy="2547169"/>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01811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24</a:t>
            </a:fld>
            <a:endParaRPr lang="en-US" altLang="ko-KR"/>
          </a:p>
        </p:txBody>
      </p:sp>
      <p:sp>
        <p:nvSpPr>
          <p:cNvPr id="12" name="Title 1">
            <a:extLst>
              <a:ext uri="{FF2B5EF4-FFF2-40B4-BE49-F238E27FC236}">
                <a16:creationId xmlns:a16="http://schemas.microsoft.com/office/drawing/2014/main" id="{91697FAD-5D1E-1D33-B019-15B7590004DB}"/>
              </a:ext>
            </a:extLst>
          </p:cNvPr>
          <p:cNvSpPr txBox="1">
            <a:spLocks/>
          </p:cNvSpPr>
          <p:nvPr/>
        </p:nvSpPr>
        <p:spPr>
          <a:xfrm>
            <a:off x="104935" y="710534"/>
            <a:ext cx="8636722" cy="3721116"/>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Example Configuration 1:(4 In Channel, </a:t>
            </a:r>
            <a:r>
              <a:rPr kumimoji="1" lang="en-US" sz="1800" b="1" dirty="0">
                <a:solidFill>
                  <a:srgbClr val="FF0000"/>
                </a:solidFill>
                <a:latin typeface="+mn-lt"/>
                <a:sym typeface="Wingdings" panose="05000000000000000000" pitchFamily="2" charset="2"/>
              </a:rPr>
              <a:t>16 Out Channels</a:t>
            </a:r>
            <a:r>
              <a:rPr kumimoji="1" lang="en-US" sz="1800" b="1" dirty="0">
                <a:solidFill>
                  <a:srgbClr val="000066"/>
                </a:solidFill>
                <a:latin typeface="+mn-lt"/>
                <a:sym typeface="Wingdings" panose="05000000000000000000" pitchFamily="2" charset="2"/>
              </a:rPr>
              <a:t>, 16x4x9 PEs)</a:t>
            </a:r>
          </a:p>
          <a:p>
            <a:pPr marL="800100" lvl="2" indent="-342900" algn="justLow" eaLnBrk="0" latinLnBrk="0" hangingPunct="0">
              <a:spcBef>
                <a:spcPct val="20000"/>
              </a:spcBef>
              <a:spcAft>
                <a:spcPts val="600"/>
              </a:spcAft>
              <a:buClr>
                <a:schemeClr val="tx2"/>
              </a:buClr>
              <a:buFont typeface="Arial" panose="020B0604020202020204" pitchFamily="34" charset="0"/>
              <a:buChar char="•"/>
            </a:pPr>
            <a:r>
              <a:rPr kumimoji="1" lang="en-US" sz="1600" b="1" dirty="0">
                <a:solidFill>
                  <a:schemeClr val="tx1"/>
                </a:solidFill>
                <a:latin typeface="+mn-lt"/>
                <a:sym typeface="Wingdings" panose="05000000000000000000" pitchFamily="2" charset="2"/>
              </a:rPr>
              <a:t>Integer MAC Units have smaller areas than floating point MAC.</a:t>
            </a:r>
          </a:p>
          <a:p>
            <a:pPr marL="800100" lvl="2" indent="-342900" algn="justLow" eaLnBrk="0" latinLnBrk="0" hangingPunct="0">
              <a:spcBef>
                <a:spcPct val="20000"/>
              </a:spcBef>
              <a:spcAft>
                <a:spcPts val="600"/>
              </a:spcAft>
              <a:buClr>
                <a:schemeClr val="tx2"/>
              </a:buClr>
              <a:buFont typeface="Arial" panose="020B0604020202020204" pitchFamily="34" charset="0"/>
              <a:buChar char="•"/>
            </a:pPr>
            <a:r>
              <a:rPr kumimoji="1" lang="en-US" sz="1600" b="1" dirty="0">
                <a:solidFill>
                  <a:schemeClr val="tx1"/>
                </a:solidFill>
                <a:latin typeface="+mn-lt"/>
                <a:sym typeface="Wingdings" panose="05000000000000000000" pitchFamily="2" charset="2"/>
              </a:rPr>
              <a:t>Integer and floating-point quantization require normalization.</a:t>
            </a:r>
          </a:p>
          <a:p>
            <a:pPr marL="1200150" lvl="3" indent="-285750" algn="justLow" eaLnBrk="0" latinLnBrk="0" hangingPunct="0">
              <a:spcBef>
                <a:spcPct val="20000"/>
              </a:spcBef>
              <a:spcAft>
                <a:spcPts val="600"/>
              </a:spcAft>
              <a:buClr>
                <a:schemeClr val="tx2"/>
              </a:buClr>
              <a:buFont typeface="Wingdings" panose="05000000000000000000" pitchFamily="2" charset="2"/>
              <a:buChar char="§"/>
            </a:pPr>
            <a:r>
              <a:rPr kumimoji="1" lang="en-US" sz="1400" dirty="0">
                <a:solidFill>
                  <a:schemeClr val="tx1">
                    <a:lumMod val="75000"/>
                    <a:lumOff val="25000"/>
                  </a:schemeClr>
                </a:solidFill>
                <a:latin typeface="+mn-lt"/>
                <a:sym typeface="Wingdings" panose="05000000000000000000" pitchFamily="2" charset="2"/>
              </a:rPr>
              <a:t>E.G., 8B INT x 8B INT = 16B INT normalization to make 8B again.</a:t>
            </a:r>
          </a:p>
          <a:p>
            <a:pPr marL="742950" lvl="2" indent="-285750" algn="justLow" eaLnBrk="0" latinLnBrk="0" hangingPunct="0">
              <a:spcBef>
                <a:spcPct val="20000"/>
              </a:spcBef>
              <a:spcAft>
                <a:spcPts val="600"/>
              </a:spcAft>
              <a:buClr>
                <a:schemeClr val="tx2"/>
              </a:buClr>
              <a:buFont typeface="Arial" panose="020B0604020202020204" pitchFamily="34" charset="0"/>
              <a:buChar char="•"/>
            </a:pPr>
            <a:r>
              <a:rPr kumimoji="1" lang="en-US" sz="1600" b="1" dirty="0">
                <a:solidFill>
                  <a:schemeClr val="tx1"/>
                </a:solidFill>
                <a:latin typeface="+mn-lt"/>
                <a:sym typeface="Wingdings" panose="05000000000000000000" pitchFamily="2" charset="2"/>
              </a:rPr>
              <a:t>In FP quantization, when Mantissa is multiplied:</a:t>
            </a:r>
          </a:p>
          <a:p>
            <a:pPr marL="1200150" lvl="3" indent="-285750" algn="justLow" eaLnBrk="0" latinLnBrk="0" hangingPunct="0">
              <a:spcBef>
                <a:spcPct val="20000"/>
              </a:spcBef>
              <a:spcAft>
                <a:spcPts val="600"/>
              </a:spcAft>
              <a:buClr>
                <a:schemeClr val="tx2"/>
              </a:buClr>
              <a:buFont typeface="Wingdings" panose="05000000000000000000" pitchFamily="2" charset="2"/>
              <a:buChar char="§"/>
            </a:pPr>
            <a:r>
              <a:rPr kumimoji="1" lang="en-US" sz="1400" dirty="0">
                <a:solidFill>
                  <a:schemeClr val="tx1">
                    <a:lumMod val="75000"/>
                    <a:lumOff val="25000"/>
                  </a:schemeClr>
                </a:solidFill>
                <a:latin typeface="+mn-lt"/>
                <a:sym typeface="Wingdings" panose="05000000000000000000" pitchFamily="2" charset="2"/>
              </a:rPr>
              <a:t>4B Mantissa x 4B Mantissa = 8B Resultant Mantissa</a:t>
            </a:r>
          </a:p>
          <a:p>
            <a:pPr marL="1200150" lvl="3" indent="-285750" algn="justLow" eaLnBrk="0" latinLnBrk="0" hangingPunct="0">
              <a:spcBef>
                <a:spcPct val="20000"/>
              </a:spcBef>
              <a:spcAft>
                <a:spcPts val="600"/>
              </a:spcAft>
              <a:buClr>
                <a:schemeClr val="tx2"/>
              </a:buClr>
              <a:buFont typeface="Wingdings" panose="05000000000000000000" pitchFamily="2" charset="2"/>
              <a:buChar char="§"/>
            </a:pPr>
            <a:r>
              <a:rPr kumimoji="1" lang="en-US" sz="1400" dirty="0">
                <a:solidFill>
                  <a:schemeClr val="tx1">
                    <a:lumMod val="75000"/>
                    <a:lumOff val="25000"/>
                  </a:schemeClr>
                </a:solidFill>
                <a:latin typeface="+mn-lt"/>
                <a:sym typeface="Wingdings" panose="05000000000000000000" pitchFamily="2" charset="2"/>
              </a:rPr>
              <a:t>To make it 4B again, a simple mantissa shift and exponent adjustment can be embedded within PE.</a:t>
            </a:r>
          </a:p>
          <a:p>
            <a:pPr marL="742950" lvl="2" indent="-285750" algn="justLow" eaLnBrk="0" latinLnBrk="0" hangingPunct="0">
              <a:spcBef>
                <a:spcPct val="20000"/>
              </a:spcBef>
              <a:spcAft>
                <a:spcPts val="600"/>
              </a:spcAft>
              <a:buClr>
                <a:schemeClr val="tx2"/>
              </a:buClr>
              <a:buFont typeface="Arial" panose="020B0604020202020204" pitchFamily="34" charset="0"/>
              <a:buChar char="•"/>
            </a:pPr>
            <a:r>
              <a:rPr kumimoji="1" lang="en-US" sz="1600" b="1" dirty="0">
                <a:solidFill>
                  <a:schemeClr val="tx1"/>
                </a:solidFill>
                <a:latin typeface="+mn-lt"/>
                <a:sym typeface="Wingdings" panose="05000000000000000000" pitchFamily="2" charset="2"/>
              </a:rPr>
              <a:t>In this configuration, as compared to INT8  FP8 has:</a:t>
            </a:r>
          </a:p>
          <a:p>
            <a:pPr marL="1200150" lvl="3" indent="-285750" algn="justLow" eaLnBrk="0" latinLnBrk="0" hangingPunct="0">
              <a:spcBef>
                <a:spcPct val="20000"/>
              </a:spcBef>
              <a:spcAft>
                <a:spcPts val="600"/>
              </a:spcAft>
              <a:buClr>
                <a:schemeClr val="tx2"/>
              </a:buClr>
              <a:buFont typeface="Wingdings" panose="05000000000000000000" pitchFamily="2" charset="2"/>
              <a:buChar char="§"/>
            </a:pPr>
            <a:r>
              <a:rPr kumimoji="1" lang="en-US" sz="1400" dirty="0">
                <a:solidFill>
                  <a:schemeClr val="tx1">
                    <a:lumMod val="75000"/>
                    <a:lumOff val="25000"/>
                  </a:schemeClr>
                </a:solidFill>
                <a:latin typeface="+mn-lt"/>
                <a:sym typeface="Wingdings" panose="05000000000000000000" pitchFamily="2" charset="2"/>
              </a:rPr>
              <a:t>2.83% Reduced area</a:t>
            </a:r>
          </a:p>
          <a:p>
            <a:pPr marL="1200150" lvl="3" indent="-285750" algn="justLow" eaLnBrk="0" latinLnBrk="0" hangingPunct="0">
              <a:spcBef>
                <a:spcPct val="20000"/>
              </a:spcBef>
              <a:spcAft>
                <a:spcPts val="600"/>
              </a:spcAft>
              <a:buClr>
                <a:schemeClr val="tx2"/>
              </a:buClr>
              <a:buFont typeface="Wingdings" panose="05000000000000000000" pitchFamily="2" charset="2"/>
              <a:buChar char="§"/>
            </a:pPr>
            <a:r>
              <a:rPr kumimoji="1" lang="en-US" sz="1400" dirty="0">
                <a:solidFill>
                  <a:schemeClr val="tx1">
                    <a:lumMod val="75000"/>
                    <a:lumOff val="25000"/>
                  </a:schemeClr>
                </a:solidFill>
                <a:latin typeface="+mn-lt"/>
                <a:sym typeface="Wingdings" panose="05000000000000000000" pitchFamily="2" charset="2"/>
              </a:rPr>
              <a:t>0.89% Reduced Power Consumption</a:t>
            </a:r>
          </a:p>
        </p:txBody>
      </p:sp>
      <p:sp>
        <p:nvSpPr>
          <p:cNvPr id="13" name="제목 1">
            <a:extLst>
              <a:ext uri="{FF2B5EF4-FFF2-40B4-BE49-F238E27FC236}">
                <a16:creationId xmlns:a16="http://schemas.microsoft.com/office/drawing/2014/main" id="{C269E531-AC35-FE50-5AC0-ED1DF47AD70D}"/>
              </a:ext>
            </a:extLst>
          </p:cNvPr>
          <p:cNvSpPr txBox="1">
            <a:spLocks/>
          </p:cNvSpPr>
          <p:nvPr/>
        </p:nvSpPr>
        <p:spPr>
          <a:xfrm>
            <a:off x="57335" y="141058"/>
            <a:ext cx="9086665" cy="442839"/>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Feasibility Analysis</a:t>
            </a:r>
          </a:p>
          <a:p>
            <a:pPr algn="ctr" defTabSz="914400"/>
            <a:r>
              <a:rPr lang="en-US" altLang="ko-KR" sz="2000" dirty="0">
                <a:solidFill>
                  <a:srgbClr val="002060"/>
                </a:solidFill>
              </a:rPr>
              <a:t>Floating Point vs Integer hardware </a:t>
            </a:r>
          </a:p>
        </p:txBody>
      </p:sp>
      <p:grpSp>
        <p:nvGrpSpPr>
          <p:cNvPr id="18" name="Group 17">
            <a:extLst>
              <a:ext uri="{FF2B5EF4-FFF2-40B4-BE49-F238E27FC236}">
                <a16:creationId xmlns:a16="http://schemas.microsoft.com/office/drawing/2014/main" id="{C3AC7EDF-3287-0AA9-AA64-19F47BC3F43B}"/>
              </a:ext>
            </a:extLst>
          </p:cNvPr>
          <p:cNvGrpSpPr/>
          <p:nvPr/>
        </p:nvGrpSpPr>
        <p:grpSpPr>
          <a:xfrm>
            <a:off x="734073" y="4668011"/>
            <a:ext cx="7828388" cy="1477377"/>
            <a:chOff x="734073" y="4668011"/>
            <a:chExt cx="7828388" cy="1477377"/>
          </a:xfrm>
        </p:grpSpPr>
        <p:grpSp>
          <p:nvGrpSpPr>
            <p:cNvPr id="11" name="Group 10">
              <a:extLst>
                <a:ext uri="{FF2B5EF4-FFF2-40B4-BE49-F238E27FC236}">
                  <a16:creationId xmlns:a16="http://schemas.microsoft.com/office/drawing/2014/main" id="{CC5B4EB1-586D-5261-11B9-B0D00B50C604}"/>
                </a:ext>
              </a:extLst>
            </p:cNvPr>
            <p:cNvGrpSpPr/>
            <p:nvPr/>
          </p:nvGrpSpPr>
          <p:grpSpPr>
            <a:xfrm>
              <a:off x="734073" y="4668011"/>
              <a:ext cx="7828388" cy="1477377"/>
              <a:chOff x="332791" y="4921284"/>
              <a:chExt cx="8611227" cy="1477377"/>
            </a:xfrm>
          </p:grpSpPr>
          <p:pic>
            <p:nvPicPr>
              <p:cNvPr id="2" name="Picture 1"/>
              <p:cNvPicPr>
                <a:picLocks noChangeAspect="1"/>
              </p:cNvPicPr>
              <p:nvPr/>
            </p:nvPicPr>
            <p:blipFill>
              <a:blip r:embed="rId3"/>
              <a:stretch>
                <a:fillRect/>
              </a:stretch>
            </p:blipFill>
            <p:spPr>
              <a:xfrm>
                <a:off x="332791" y="4921284"/>
                <a:ext cx="8611227" cy="1477377"/>
              </a:xfrm>
              <a:prstGeom prst="rect">
                <a:avLst/>
              </a:prstGeom>
            </p:spPr>
          </p:pic>
          <p:sp>
            <p:nvSpPr>
              <p:cNvPr id="15" name="Rectangle 14">
                <a:extLst>
                  <a:ext uri="{FF2B5EF4-FFF2-40B4-BE49-F238E27FC236}">
                    <a16:creationId xmlns:a16="http://schemas.microsoft.com/office/drawing/2014/main" id="{931E5755-1CBB-47F8-B54D-E633C0EAEBCA}"/>
                  </a:ext>
                </a:extLst>
              </p:cNvPr>
              <p:cNvSpPr/>
              <p:nvPr/>
            </p:nvSpPr>
            <p:spPr>
              <a:xfrm>
                <a:off x="4068031" y="5750327"/>
                <a:ext cx="3133958" cy="206336"/>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1E5755-1CBB-47F8-B54D-E633C0EAEBCA}"/>
                  </a:ext>
                </a:extLst>
              </p:cNvPr>
              <p:cNvSpPr/>
              <p:nvPr/>
            </p:nvSpPr>
            <p:spPr>
              <a:xfrm>
                <a:off x="841430" y="5750327"/>
                <a:ext cx="1562040" cy="42405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31E5755-1CBB-47F8-B54D-E633C0EAEBCA}"/>
                  </a:ext>
                </a:extLst>
              </p:cNvPr>
              <p:cNvSpPr/>
              <p:nvPr/>
            </p:nvSpPr>
            <p:spPr>
              <a:xfrm>
                <a:off x="4068031" y="5956663"/>
                <a:ext cx="3133958" cy="206336"/>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1E5755-1CBB-47F8-B54D-E633C0EAEBCA}"/>
                  </a:ext>
                </a:extLst>
              </p:cNvPr>
              <p:cNvSpPr/>
              <p:nvPr/>
            </p:nvSpPr>
            <p:spPr>
              <a:xfrm>
                <a:off x="7201988" y="5744638"/>
                <a:ext cx="863263" cy="424050"/>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31E5755-1CBB-47F8-B54D-E633C0EAEBCA}"/>
                  </a:ext>
                </a:extLst>
              </p:cNvPr>
              <p:cNvSpPr/>
              <p:nvPr/>
            </p:nvSpPr>
            <p:spPr>
              <a:xfrm>
                <a:off x="8065251" y="5750327"/>
                <a:ext cx="863263" cy="42405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042B5708-2FCF-1CAA-6F9B-3DF5EC494DCA}"/>
                  </a:ext>
                </a:extLst>
              </p:cNvPr>
              <p:cNvCxnSpPr/>
              <p:nvPr/>
            </p:nvCxnSpPr>
            <p:spPr>
              <a:xfrm>
                <a:off x="332791" y="4921284"/>
                <a:ext cx="0" cy="1460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F77471-DCDA-C75D-E79D-B8CBF1FB41AB}"/>
                  </a:ext>
                </a:extLst>
              </p:cNvPr>
              <p:cNvCxnSpPr>
                <a:cxnSpLocks/>
              </p:cNvCxnSpPr>
              <p:nvPr/>
            </p:nvCxnSpPr>
            <p:spPr>
              <a:xfrm>
                <a:off x="8944017" y="4921284"/>
                <a:ext cx="0" cy="146046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AB7C2218-1F0A-9965-E306-24E9F8F8C020}"/>
                </a:ext>
              </a:extLst>
            </p:cNvPr>
            <p:cNvCxnSpPr/>
            <p:nvPr/>
          </p:nvCxnSpPr>
          <p:spPr>
            <a:xfrm>
              <a:off x="1196472" y="4668011"/>
              <a:ext cx="0" cy="14604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43178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25</a:t>
            </a:fld>
            <a:endParaRPr lang="en-US" altLang="ko-KR"/>
          </a:p>
        </p:txBody>
      </p:sp>
      <p:sp>
        <p:nvSpPr>
          <p:cNvPr id="12" name="Title 1">
            <a:extLst>
              <a:ext uri="{FF2B5EF4-FFF2-40B4-BE49-F238E27FC236}">
                <a16:creationId xmlns:a16="http://schemas.microsoft.com/office/drawing/2014/main" id="{91697FAD-5D1E-1D33-B019-15B7590004DB}"/>
              </a:ext>
            </a:extLst>
          </p:cNvPr>
          <p:cNvSpPr txBox="1">
            <a:spLocks/>
          </p:cNvSpPr>
          <p:nvPr/>
        </p:nvSpPr>
        <p:spPr>
          <a:xfrm>
            <a:off x="125887" y="944445"/>
            <a:ext cx="8982617" cy="2400300"/>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CNNs characteristics  closer to </a:t>
            </a:r>
            <a:r>
              <a:rPr kumimoji="1" lang="en-US" sz="1800" b="1" u="sng" dirty="0">
                <a:solidFill>
                  <a:srgbClr val="000066"/>
                </a:solidFill>
                <a:latin typeface="+mn-lt"/>
                <a:sym typeface="Wingdings" panose="05000000000000000000" pitchFamily="2" charset="2"/>
              </a:rPr>
              <a:t>Gaussian</a:t>
            </a:r>
            <a:r>
              <a:rPr kumimoji="1" lang="en-US" sz="1800" b="1" dirty="0">
                <a:solidFill>
                  <a:srgbClr val="000066"/>
                </a:solidFill>
                <a:latin typeface="+mn-lt"/>
                <a:sym typeface="Wingdings" panose="05000000000000000000" pitchFamily="2" charset="2"/>
              </a:rPr>
              <a:t> or </a:t>
            </a:r>
            <a:r>
              <a:rPr kumimoji="1" lang="en-US" sz="1800" b="1" u="sng" dirty="0">
                <a:solidFill>
                  <a:srgbClr val="000066"/>
                </a:solidFill>
                <a:latin typeface="+mn-lt"/>
                <a:sym typeface="Wingdings" panose="05000000000000000000" pitchFamily="2" charset="2"/>
              </a:rPr>
              <a:t>Leptokurtic</a:t>
            </a:r>
            <a:r>
              <a:rPr kumimoji="1" lang="en-US" sz="1800" b="1" dirty="0">
                <a:solidFill>
                  <a:srgbClr val="000066"/>
                </a:solidFill>
                <a:latin typeface="+mn-lt"/>
                <a:sym typeface="Wingdings" panose="05000000000000000000" pitchFamily="2" charset="2"/>
              </a:rPr>
              <a:t> distributions</a:t>
            </a:r>
          </a:p>
          <a:p>
            <a:pPr marL="742950" lvl="2" indent="-285750" algn="justLow" eaLnBrk="0" latinLnBrk="0" hangingPunct="0">
              <a:spcBef>
                <a:spcPct val="20000"/>
              </a:spcBef>
              <a:spcAft>
                <a:spcPts val="600"/>
              </a:spcAft>
              <a:buClr>
                <a:schemeClr val="tx2"/>
              </a:buClr>
              <a:buFont typeface="Arial" panose="020B0604020202020204" pitchFamily="34" charset="0"/>
              <a:buChar char="•"/>
            </a:pPr>
            <a:r>
              <a:rPr kumimoji="1" lang="en-US" sz="1800" b="1" dirty="0">
                <a:latin typeface="+mn-lt"/>
                <a:sym typeface="Wingdings" panose="05000000000000000000" pitchFamily="2" charset="2"/>
              </a:rPr>
              <a:t>84% </a:t>
            </a:r>
            <a:r>
              <a:rPr kumimoji="1" lang="en-US" sz="1800" b="1" dirty="0">
                <a:solidFill>
                  <a:schemeClr val="tx1"/>
                </a:solidFill>
                <a:latin typeface="+mn-lt"/>
                <a:sym typeface="Wingdings" panose="05000000000000000000" pitchFamily="2" charset="2"/>
              </a:rPr>
              <a:t>of the data clusters around the mean in Leptokurtic distributions</a:t>
            </a:r>
          </a:p>
          <a:p>
            <a:pPr marL="1200150" lvl="3" indent="-285750" algn="justLow" eaLnBrk="0" latinLnBrk="0" hangingPunct="0">
              <a:spcBef>
                <a:spcPct val="20000"/>
              </a:spcBef>
              <a:spcAft>
                <a:spcPts val="600"/>
              </a:spcAft>
              <a:buClr>
                <a:schemeClr val="tx2"/>
              </a:buClr>
              <a:buFont typeface="Wingdings" panose="05000000000000000000" pitchFamily="2" charset="2"/>
              <a:buChar char="§"/>
            </a:pPr>
            <a:r>
              <a:rPr kumimoji="1" lang="en-US" sz="1600" dirty="0">
                <a:solidFill>
                  <a:schemeClr val="tx1">
                    <a:lumMod val="75000"/>
                    <a:lumOff val="25000"/>
                  </a:schemeClr>
                </a:solidFill>
                <a:latin typeface="+mn-lt"/>
                <a:sym typeface="Wingdings" panose="05000000000000000000" pitchFamily="2" charset="2"/>
              </a:rPr>
              <a:t>Traditional clipping methods  insufficient even at 3 Standard Deviations</a:t>
            </a:r>
          </a:p>
          <a:p>
            <a:pPr marL="1200150" lvl="3" indent="-285750" algn="justLow" eaLnBrk="0" latinLnBrk="0" hangingPunct="0">
              <a:spcBef>
                <a:spcPct val="20000"/>
              </a:spcBef>
              <a:spcAft>
                <a:spcPts val="600"/>
              </a:spcAft>
              <a:buClr>
                <a:schemeClr val="tx2"/>
              </a:buClr>
              <a:buFont typeface="Wingdings" panose="05000000000000000000" pitchFamily="2" charset="2"/>
              <a:buChar char="§"/>
            </a:pPr>
            <a:r>
              <a:rPr kumimoji="1" lang="en-US" sz="1600" dirty="0">
                <a:solidFill>
                  <a:schemeClr val="tx1">
                    <a:lumMod val="75000"/>
                    <a:lumOff val="25000"/>
                  </a:schemeClr>
                </a:solidFill>
                <a:latin typeface="+mn-lt"/>
                <a:sym typeface="Wingdings" panose="05000000000000000000" pitchFamily="2" charset="2"/>
              </a:rPr>
              <a:t>Min Exponent = -3, Max Exponent = ?</a:t>
            </a:r>
          </a:p>
          <a:p>
            <a:pPr marL="742950" lvl="2" indent="-285750" algn="justLow" eaLnBrk="0" latinLnBrk="0" hangingPunct="0">
              <a:spcBef>
                <a:spcPct val="20000"/>
              </a:spcBef>
              <a:spcAft>
                <a:spcPts val="600"/>
              </a:spcAft>
              <a:buClr>
                <a:schemeClr val="tx2"/>
              </a:buClr>
              <a:buFont typeface="Arial" panose="020B0604020202020204" pitchFamily="34" charset="0"/>
              <a:buChar char="•"/>
            </a:pPr>
            <a:r>
              <a:rPr kumimoji="1" lang="en-US" sz="1800" b="1" dirty="0">
                <a:solidFill>
                  <a:schemeClr val="tx1"/>
                </a:solidFill>
                <a:latin typeface="+mn-lt"/>
                <a:sym typeface="Wingdings" panose="05000000000000000000" pitchFamily="2" charset="2"/>
              </a:rPr>
              <a:t>Analyzing the exponent distribution instead of the data distribution</a:t>
            </a:r>
          </a:p>
          <a:p>
            <a:pPr marL="1257300" lvl="3" indent="-342900" algn="justLow" eaLnBrk="0" latinLnBrk="0" hangingPunct="0">
              <a:spcBef>
                <a:spcPct val="20000"/>
              </a:spcBef>
              <a:spcAft>
                <a:spcPts val="600"/>
              </a:spcAft>
              <a:buClr>
                <a:schemeClr val="tx2"/>
              </a:buClr>
              <a:buFont typeface="Wingdings" panose="05000000000000000000" pitchFamily="2" charset="2"/>
              <a:buChar char="§"/>
            </a:pPr>
            <a:r>
              <a:rPr kumimoji="1" lang="en-US" sz="1600" dirty="0">
                <a:solidFill>
                  <a:schemeClr val="tx1">
                    <a:lumMod val="75000"/>
                    <a:lumOff val="25000"/>
                  </a:schemeClr>
                </a:solidFill>
                <a:latin typeface="+mn-lt"/>
                <a:sym typeface="Wingdings" panose="05000000000000000000" pitchFamily="2" charset="2"/>
              </a:rPr>
              <a:t>Min Exponent = -11, Max Exponent = +1 </a:t>
            </a:r>
          </a:p>
          <a:p>
            <a:pPr marL="1257300" lvl="3" indent="-342900" algn="justLow" eaLnBrk="0" latinLnBrk="0" hangingPunct="0">
              <a:spcBef>
                <a:spcPct val="20000"/>
              </a:spcBef>
              <a:spcAft>
                <a:spcPts val="600"/>
              </a:spcAft>
              <a:buClr>
                <a:schemeClr val="tx2"/>
              </a:buClr>
              <a:buFont typeface="Wingdings" panose="05000000000000000000" pitchFamily="2" charset="2"/>
              <a:buChar char="§"/>
            </a:pPr>
            <a:r>
              <a:rPr kumimoji="1" lang="en-US" sz="1600" dirty="0">
                <a:solidFill>
                  <a:schemeClr val="tx1"/>
                </a:solidFill>
                <a:latin typeface="+mn-lt"/>
                <a:sym typeface="Wingdings" panose="05000000000000000000" pitchFamily="2" charset="2"/>
              </a:rPr>
              <a:t>Covers</a:t>
            </a:r>
            <a:r>
              <a:rPr kumimoji="1" lang="en-US" sz="1600" dirty="0">
                <a:solidFill>
                  <a:srgbClr val="FF0000"/>
                </a:solidFill>
                <a:latin typeface="+mn-lt"/>
                <a:sym typeface="Wingdings" panose="05000000000000000000" pitchFamily="2" charset="2"/>
              </a:rPr>
              <a:t> </a:t>
            </a:r>
            <a:r>
              <a:rPr kumimoji="1" lang="en-US" sz="1600" b="1" dirty="0">
                <a:latin typeface="+mn-lt"/>
                <a:sym typeface="Wingdings" panose="05000000000000000000" pitchFamily="2" charset="2"/>
              </a:rPr>
              <a:t>98.8% </a:t>
            </a:r>
            <a:r>
              <a:rPr kumimoji="1" lang="en-US" sz="1600" dirty="0">
                <a:solidFill>
                  <a:schemeClr val="tx1">
                    <a:lumMod val="75000"/>
                    <a:lumOff val="25000"/>
                  </a:schemeClr>
                </a:solidFill>
                <a:latin typeface="+mn-lt"/>
                <a:sym typeface="Wingdings" panose="05000000000000000000" pitchFamily="2" charset="2"/>
              </a:rPr>
              <a:t>of the data at 3 Standard deviations</a:t>
            </a:r>
          </a:p>
        </p:txBody>
      </p:sp>
      <p:pic>
        <p:nvPicPr>
          <p:cNvPr id="8" name="Picture 7"/>
          <p:cNvPicPr/>
          <p:nvPr/>
        </p:nvPicPr>
        <p:blipFill rotWithShape="1">
          <a:blip r:embed="rId3" cstate="print">
            <a:extLst>
              <a:ext uri="{28A0092B-C50C-407E-A947-70E740481C1C}">
                <a14:useLocalDpi xmlns:a14="http://schemas.microsoft.com/office/drawing/2010/main" val="0"/>
              </a:ext>
            </a:extLst>
          </a:blip>
          <a:srcRect l="5239" t="6788" r="7611" b="3907"/>
          <a:stretch/>
        </p:blipFill>
        <p:spPr bwMode="auto">
          <a:xfrm>
            <a:off x="597947" y="3375699"/>
            <a:ext cx="4062953" cy="2739350"/>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1122363" y="6132512"/>
            <a:ext cx="3195352" cy="223838"/>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1200" dirty="0"/>
              <a:t>YOLOv2 Tiny Layer 0 Output FMAP Real Values</a:t>
            </a:r>
          </a:p>
        </p:txBody>
      </p:sp>
      <p:grpSp>
        <p:nvGrpSpPr>
          <p:cNvPr id="3" name="Group 2"/>
          <p:cNvGrpSpPr/>
          <p:nvPr/>
        </p:nvGrpSpPr>
        <p:grpSpPr>
          <a:xfrm>
            <a:off x="4772616" y="3375699"/>
            <a:ext cx="4204697" cy="2994142"/>
            <a:chOff x="4772616" y="3375699"/>
            <a:chExt cx="4204697" cy="2994142"/>
          </a:xfrm>
        </p:grpSpPr>
        <p:pic>
          <p:nvPicPr>
            <p:cNvPr id="9" name="Picture 8"/>
            <p:cNvPicPr/>
            <p:nvPr/>
          </p:nvPicPr>
          <p:blipFill rotWithShape="1">
            <a:blip r:embed="rId4" cstate="print">
              <a:extLst>
                <a:ext uri="{28A0092B-C50C-407E-A947-70E740481C1C}">
                  <a14:useLocalDpi xmlns:a14="http://schemas.microsoft.com/office/drawing/2010/main" val="0"/>
                </a:ext>
              </a:extLst>
            </a:blip>
            <a:srcRect l="2381" t="7502" r="7850" b="2836"/>
            <a:stretch/>
          </p:blipFill>
          <p:spPr bwMode="auto">
            <a:xfrm>
              <a:off x="4772616" y="3375699"/>
              <a:ext cx="4204697" cy="2739350"/>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5388801" y="6146003"/>
              <a:ext cx="3195352" cy="223838"/>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1200" dirty="0"/>
                <a:t>YOLOv2 Tiny Layer 0 Output FMAP Exponent</a:t>
              </a:r>
            </a:p>
          </p:txBody>
        </p:sp>
      </p:grpSp>
      <p:sp>
        <p:nvSpPr>
          <p:cNvPr id="11" name="제목 1">
            <a:extLst>
              <a:ext uri="{FF2B5EF4-FFF2-40B4-BE49-F238E27FC236}">
                <a16:creationId xmlns:a16="http://schemas.microsoft.com/office/drawing/2014/main" id="{C269E531-AC35-FE50-5AC0-ED1DF47AD70D}"/>
              </a:ext>
            </a:extLst>
          </p:cNvPr>
          <p:cNvSpPr txBox="1">
            <a:spLocks/>
          </p:cNvSpPr>
          <p:nvPr/>
        </p:nvSpPr>
        <p:spPr>
          <a:xfrm>
            <a:off x="374669" y="80110"/>
            <a:ext cx="8233277" cy="533343"/>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Exponent Width Optimization: </a:t>
            </a:r>
          </a:p>
          <a:p>
            <a:pPr algn="ctr" defTabSz="914400"/>
            <a:r>
              <a:rPr lang="en-US" altLang="ko-KR" sz="2000" dirty="0">
                <a:solidFill>
                  <a:srgbClr val="002060"/>
                </a:solidFill>
              </a:rPr>
              <a:t>Distribution Analysis</a:t>
            </a:r>
          </a:p>
        </p:txBody>
      </p:sp>
    </p:spTree>
    <p:extLst>
      <p:ext uri="{BB962C8B-B14F-4D97-AF65-F5344CB8AC3E}">
        <p14:creationId xmlns:p14="http://schemas.microsoft.com/office/powerpoint/2010/main" val="9045439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26</a:t>
            </a:fld>
            <a:endParaRPr lang="en-US" altLang="ko-KR"/>
          </a:p>
        </p:txBody>
      </p:sp>
      <p:sp>
        <p:nvSpPr>
          <p:cNvPr id="12" name="Title 1">
            <a:extLst>
              <a:ext uri="{FF2B5EF4-FFF2-40B4-BE49-F238E27FC236}">
                <a16:creationId xmlns:a16="http://schemas.microsoft.com/office/drawing/2014/main" id="{91697FAD-5D1E-1D33-B019-15B7590004DB}"/>
              </a:ext>
            </a:extLst>
          </p:cNvPr>
          <p:cNvSpPr txBox="1">
            <a:spLocks/>
          </p:cNvSpPr>
          <p:nvPr/>
        </p:nvSpPr>
        <p:spPr>
          <a:xfrm>
            <a:off x="110032" y="610940"/>
            <a:ext cx="8998472" cy="2456110"/>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For Inference, weights remain constant</a:t>
            </a:r>
          </a:p>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Feature MAPs (FMAPs) change based on input image. </a:t>
            </a:r>
          </a:p>
          <a:p>
            <a:pPr marL="720000" lvl="2" indent="-285750" eaLnBrk="0" latinLnBrk="0" hangingPunct="0">
              <a:spcBef>
                <a:spcPct val="20000"/>
              </a:spcBef>
              <a:spcAft>
                <a:spcPts val="600"/>
              </a:spcAft>
              <a:buClr>
                <a:schemeClr val="tx2"/>
              </a:buClr>
              <a:buFont typeface="Arial" panose="020B0604020202020204" pitchFamily="34" charset="0"/>
              <a:buChar char="•"/>
            </a:pPr>
            <a:r>
              <a:rPr kumimoji="1" lang="en-US" sz="1800" dirty="0">
                <a:solidFill>
                  <a:schemeClr val="tx1"/>
                </a:solidFill>
                <a:latin typeface="+mn-lt"/>
                <a:sym typeface="Wingdings" panose="05000000000000000000" pitchFamily="2" charset="2"/>
              </a:rPr>
              <a:t>Output of Convolution/Fully Connect layer</a:t>
            </a:r>
          </a:p>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To identify the trend for the range of exponents:</a:t>
            </a:r>
          </a:p>
          <a:p>
            <a:pPr marL="720000" lvl="2" indent="-285750" eaLnBrk="0" latinLnBrk="0" hangingPunct="0">
              <a:spcBef>
                <a:spcPct val="20000"/>
              </a:spcBef>
              <a:spcAft>
                <a:spcPts val="600"/>
              </a:spcAft>
              <a:buClr>
                <a:schemeClr val="tx2"/>
              </a:buClr>
              <a:buFont typeface="Arial" panose="020B0604020202020204" pitchFamily="34" charset="0"/>
              <a:buChar char="•"/>
            </a:pPr>
            <a:r>
              <a:rPr kumimoji="1" lang="en-US" sz="1800" dirty="0">
                <a:solidFill>
                  <a:schemeClr val="tx1"/>
                </a:solidFill>
                <a:latin typeface="+mn-lt"/>
                <a:sym typeface="Wingdings" panose="05000000000000000000" pitchFamily="2" charset="2"/>
              </a:rPr>
              <a:t>Aggregate the exponent distributions for all FMAPs within each individual layer.</a:t>
            </a:r>
          </a:p>
          <a:p>
            <a:pPr marL="720000" lvl="2" indent="-285750" eaLnBrk="0" latinLnBrk="0" hangingPunct="0">
              <a:spcBef>
                <a:spcPct val="20000"/>
              </a:spcBef>
              <a:spcAft>
                <a:spcPts val="600"/>
              </a:spcAft>
              <a:buClr>
                <a:schemeClr val="tx2"/>
              </a:buClr>
              <a:buFont typeface="Arial" panose="020B0604020202020204" pitchFamily="34" charset="0"/>
              <a:buChar char="•"/>
            </a:pPr>
            <a:r>
              <a:rPr kumimoji="1" lang="en-US" sz="1800" dirty="0">
                <a:solidFill>
                  <a:schemeClr val="tx1"/>
                </a:solidFill>
                <a:latin typeface="+mn-lt"/>
                <a:sym typeface="Wingdings" panose="05000000000000000000" pitchFamily="2" charset="2"/>
              </a:rPr>
              <a:t>Normalize by dividing by the total number of exponents across all FMAPs in that layer.</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363"/>
          <a:stretch/>
        </p:blipFill>
        <p:spPr>
          <a:xfrm>
            <a:off x="263023" y="3357063"/>
            <a:ext cx="5786411" cy="3389812"/>
          </a:xfrm>
          <a:prstGeom prst="rect">
            <a:avLst/>
          </a:prstGeom>
        </p:spPr>
      </p:pic>
      <p:sp>
        <p:nvSpPr>
          <p:cNvPr id="6" name="제목 1">
            <a:extLst>
              <a:ext uri="{FF2B5EF4-FFF2-40B4-BE49-F238E27FC236}">
                <a16:creationId xmlns:a16="http://schemas.microsoft.com/office/drawing/2014/main" id="{C269E531-AC35-FE50-5AC0-ED1DF47AD70D}"/>
              </a:ext>
            </a:extLst>
          </p:cNvPr>
          <p:cNvSpPr txBox="1">
            <a:spLocks/>
          </p:cNvSpPr>
          <p:nvPr/>
        </p:nvSpPr>
        <p:spPr>
          <a:xfrm>
            <a:off x="259848" y="183874"/>
            <a:ext cx="8712701" cy="308841"/>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Exponent Width Optimization: </a:t>
            </a:r>
          </a:p>
          <a:p>
            <a:pPr algn="ctr" defTabSz="914400"/>
            <a:r>
              <a:rPr lang="en-US" altLang="ko-KR" sz="2000" dirty="0">
                <a:solidFill>
                  <a:srgbClr val="002060"/>
                </a:solidFill>
              </a:rPr>
              <a:t>Exponents Aggregation</a:t>
            </a:r>
          </a:p>
        </p:txBody>
      </p:sp>
      <p:sp>
        <p:nvSpPr>
          <p:cNvPr id="2" name="TextBox 1"/>
          <p:cNvSpPr txBox="1"/>
          <p:nvPr/>
        </p:nvSpPr>
        <p:spPr>
          <a:xfrm flipH="1">
            <a:off x="3835400" y="4489994"/>
            <a:ext cx="2330450" cy="1123950"/>
          </a:xfrm>
          <a:prstGeom prst="rect">
            <a:avLst/>
          </a:prstGeom>
        </p:spPr>
        <p:txBody>
          <a:bodyPr vert="horz" wrap="none" lIns="91440" tIns="45720" rIns="91440" bIns="45720" rtlCol="0" anchor="ctr">
            <a:normAutofit/>
          </a:bodyPr>
          <a:lstStyle/>
          <a:p>
            <a:pPr fontAlgn="auto">
              <a:lnSpc>
                <a:spcPct val="170000"/>
              </a:lnSpc>
              <a:spcAft>
                <a:spcPts val="0"/>
              </a:spcAft>
            </a:pPr>
            <a:r>
              <a:rPr lang="en-US" sz="1100" b="1" dirty="0">
                <a:solidFill>
                  <a:srgbClr val="C00000"/>
                </a:solidFill>
              </a:rPr>
              <a:t>The total number of FMAPs</a:t>
            </a:r>
          </a:p>
          <a:p>
            <a:pPr fontAlgn="auto">
              <a:lnSpc>
                <a:spcPct val="170000"/>
              </a:lnSpc>
              <a:spcAft>
                <a:spcPts val="0"/>
              </a:spcAft>
            </a:pPr>
            <a:r>
              <a:rPr lang="en-US" sz="1100" b="1" dirty="0">
                <a:solidFill>
                  <a:srgbClr val="C00000"/>
                </a:solidFill>
              </a:rPr>
              <a:t>for each layer is equal to the</a:t>
            </a:r>
          </a:p>
          <a:p>
            <a:pPr fontAlgn="auto">
              <a:lnSpc>
                <a:spcPct val="170000"/>
              </a:lnSpc>
              <a:spcAft>
                <a:spcPts val="0"/>
              </a:spcAft>
            </a:pPr>
            <a:r>
              <a:rPr lang="en-US" sz="1100" b="1" dirty="0">
                <a:solidFill>
                  <a:srgbClr val="C00000"/>
                </a:solidFill>
              </a:rPr>
              <a:t>total number of input images</a:t>
            </a:r>
            <a:r>
              <a:rPr lang="en-US" sz="1100" dirty="0">
                <a:solidFill>
                  <a:srgbClr val="C00000"/>
                </a:solidFill>
              </a:rPr>
              <a:t>.</a:t>
            </a:r>
          </a:p>
        </p:txBody>
      </p:sp>
      <p:graphicFrame>
        <p:nvGraphicFramePr>
          <p:cNvPr id="3" name="Table 2"/>
          <p:cNvGraphicFramePr>
            <a:graphicFrameLocks noGrp="1"/>
          </p:cNvGraphicFramePr>
          <p:nvPr>
            <p:extLst>
              <p:ext uri="{D42A27DB-BD31-4B8C-83A1-F6EECF244321}">
                <p14:modId xmlns:p14="http://schemas.microsoft.com/office/powerpoint/2010/main" val="902532219"/>
              </p:ext>
            </p:extLst>
          </p:nvPr>
        </p:nvGraphicFramePr>
        <p:xfrm>
          <a:off x="6146800" y="3790950"/>
          <a:ext cx="2879724" cy="2225040"/>
        </p:xfrm>
        <a:graphic>
          <a:graphicData uri="http://schemas.openxmlformats.org/drawingml/2006/table">
            <a:tbl>
              <a:tblPr firstRow="1" bandRow="1">
                <a:tableStyleId>{5C22544A-7EE6-4342-B048-85BDC9FD1C3A}</a:tableStyleId>
              </a:tblPr>
              <a:tblGrid>
                <a:gridCol w="1397317">
                  <a:extLst>
                    <a:ext uri="{9D8B030D-6E8A-4147-A177-3AD203B41FA5}">
                      <a16:colId xmlns:a16="http://schemas.microsoft.com/office/drawing/2014/main" val="1765354376"/>
                    </a:ext>
                  </a:extLst>
                </a:gridCol>
                <a:gridCol w="1482407">
                  <a:extLst>
                    <a:ext uri="{9D8B030D-6E8A-4147-A177-3AD203B41FA5}">
                      <a16:colId xmlns:a16="http://schemas.microsoft.com/office/drawing/2014/main" val="3095073220"/>
                    </a:ext>
                  </a:extLst>
                </a:gridCol>
              </a:tblGrid>
              <a:tr h="370840">
                <a:tc gridSpan="2">
                  <a:txBody>
                    <a:bodyPr/>
                    <a:lstStyle/>
                    <a:p>
                      <a:pPr algn="ctr"/>
                      <a:r>
                        <a:rPr lang="en-US" sz="1200" b="1" dirty="0"/>
                        <a:t>YOLOv2</a:t>
                      </a:r>
                      <a:r>
                        <a:rPr lang="en-US" sz="1200" b="1" baseline="0" dirty="0"/>
                        <a:t> Tiny Example</a:t>
                      </a:r>
                      <a:endParaRPr lang="en-US" sz="1200" b="1" dirty="0"/>
                    </a:p>
                  </a:txBody>
                  <a:tcPr anchor="ctr"/>
                </a:tc>
                <a:tc hMerge="1">
                  <a:txBody>
                    <a:bodyPr/>
                    <a:lstStyle/>
                    <a:p>
                      <a:endParaRPr lang="en-US" dirty="0"/>
                    </a:p>
                  </a:txBody>
                  <a:tcPr/>
                </a:tc>
                <a:extLst>
                  <a:ext uri="{0D108BD9-81ED-4DB2-BD59-A6C34878D82A}">
                    <a16:rowId xmlns:a16="http://schemas.microsoft.com/office/drawing/2014/main" val="2766413504"/>
                  </a:ext>
                </a:extLst>
              </a:tr>
              <a:tr h="370840">
                <a:tc>
                  <a:txBody>
                    <a:bodyPr/>
                    <a:lstStyle/>
                    <a:p>
                      <a:pPr algn="ctr"/>
                      <a:r>
                        <a:rPr lang="en-US" sz="1200" b="1" dirty="0">
                          <a:solidFill>
                            <a:schemeClr val="bg1"/>
                          </a:solidFill>
                        </a:rPr>
                        <a:t>Clipping</a:t>
                      </a:r>
                      <a:r>
                        <a:rPr lang="en-US" sz="1200" b="1" baseline="0" dirty="0">
                          <a:solidFill>
                            <a:schemeClr val="bg1"/>
                          </a:solidFill>
                        </a:rPr>
                        <a:t> Range</a:t>
                      </a:r>
                      <a:endParaRPr lang="en-US" sz="1200" b="1" dirty="0">
                        <a:solidFill>
                          <a:schemeClr val="bg1"/>
                        </a:solidFill>
                      </a:endParaRPr>
                    </a:p>
                  </a:txBody>
                  <a:tcPr anchor="ctr">
                    <a:solidFill>
                      <a:schemeClr val="bg2">
                        <a:lumMod val="75000"/>
                      </a:schemeClr>
                    </a:solidFill>
                  </a:tcPr>
                </a:tc>
                <a:tc>
                  <a:txBody>
                    <a:bodyPr/>
                    <a:lstStyle/>
                    <a:p>
                      <a:pPr algn="ctr"/>
                      <a:r>
                        <a:rPr lang="en-US" sz="1200" b="1" dirty="0" err="1">
                          <a:solidFill>
                            <a:schemeClr val="bg1"/>
                          </a:solidFill>
                        </a:rPr>
                        <a:t>mAP</a:t>
                      </a:r>
                      <a:r>
                        <a:rPr lang="en-US" sz="1200" b="1" baseline="0" dirty="0">
                          <a:solidFill>
                            <a:schemeClr val="bg1"/>
                          </a:solidFill>
                        </a:rPr>
                        <a:t> @ 0.5</a:t>
                      </a:r>
                      <a:endParaRPr lang="en-US" sz="1200" b="1" dirty="0">
                        <a:solidFill>
                          <a:schemeClr val="bg1"/>
                        </a:solidFill>
                      </a:endParaRPr>
                    </a:p>
                  </a:txBody>
                  <a:tcPr anchor="ctr">
                    <a:solidFill>
                      <a:schemeClr val="bg2">
                        <a:lumMod val="75000"/>
                      </a:schemeClr>
                    </a:solidFill>
                  </a:tcPr>
                </a:tc>
                <a:extLst>
                  <a:ext uri="{0D108BD9-81ED-4DB2-BD59-A6C34878D82A}">
                    <a16:rowId xmlns:a16="http://schemas.microsoft.com/office/drawing/2014/main" val="3251920900"/>
                  </a:ext>
                </a:extLst>
              </a:tr>
              <a:tr h="370840">
                <a:tc>
                  <a:txBody>
                    <a:bodyPr/>
                    <a:lstStyle/>
                    <a:p>
                      <a:pPr algn="ctr"/>
                      <a:r>
                        <a:rPr lang="en-US" sz="1200" dirty="0"/>
                        <a:t>1 SD</a:t>
                      </a:r>
                    </a:p>
                  </a:txBody>
                  <a:tcPr anchor="ctr"/>
                </a:tc>
                <a:tc>
                  <a:txBody>
                    <a:bodyPr/>
                    <a:lstStyle/>
                    <a:p>
                      <a:pPr algn="ctr"/>
                      <a:r>
                        <a:rPr lang="en-US" sz="1200" dirty="0"/>
                        <a:t>8%</a:t>
                      </a:r>
                    </a:p>
                  </a:txBody>
                  <a:tcPr anchor="ctr"/>
                </a:tc>
                <a:extLst>
                  <a:ext uri="{0D108BD9-81ED-4DB2-BD59-A6C34878D82A}">
                    <a16:rowId xmlns:a16="http://schemas.microsoft.com/office/drawing/2014/main" val="2711143188"/>
                  </a:ext>
                </a:extLst>
              </a:tr>
              <a:tr h="370840">
                <a:tc>
                  <a:txBody>
                    <a:bodyPr/>
                    <a:lstStyle/>
                    <a:p>
                      <a:pPr algn="ctr"/>
                      <a:r>
                        <a:rPr lang="en-US" sz="1200" dirty="0"/>
                        <a:t>2 SD</a:t>
                      </a:r>
                    </a:p>
                  </a:txBody>
                  <a:tcPr anchor="ctr"/>
                </a:tc>
                <a:tc>
                  <a:txBody>
                    <a:bodyPr/>
                    <a:lstStyle/>
                    <a:p>
                      <a:pPr algn="ctr"/>
                      <a:r>
                        <a:rPr lang="en-US" sz="1200" dirty="0"/>
                        <a:t>23%</a:t>
                      </a:r>
                    </a:p>
                  </a:txBody>
                  <a:tcPr anchor="ctr"/>
                </a:tc>
                <a:extLst>
                  <a:ext uri="{0D108BD9-81ED-4DB2-BD59-A6C34878D82A}">
                    <a16:rowId xmlns:a16="http://schemas.microsoft.com/office/drawing/2014/main" val="4106800930"/>
                  </a:ext>
                </a:extLst>
              </a:tr>
              <a:tr h="370840">
                <a:tc>
                  <a:txBody>
                    <a:bodyPr/>
                    <a:lstStyle/>
                    <a:p>
                      <a:pPr algn="ctr"/>
                      <a:r>
                        <a:rPr lang="en-US" sz="1200" dirty="0"/>
                        <a:t>3 SD</a:t>
                      </a:r>
                    </a:p>
                  </a:txBody>
                  <a:tcPr anchor="ctr"/>
                </a:tc>
                <a:tc>
                  <a:txBody>
                    <a:bodyPr/>
                    <a:lstStyle/>
                    <a:p>
                      <a:pPr algn="ctr"/>
                      <a:r>
                        <a:rPr lang="en-US" sz="1200" dirty="0"/>
                        <a:t>57.39</a:t>
                      </a:r>
                    </a:p>
                  </a:txBody>
                  <a:tcPr anchor="ctr"/>
                </a:tc>
                <a:extLst>
                  <a:ext uri="{0D108BD9-81ED-4DB2-BD59-A6C34878D82A}">
                    <a16:rowId xmlns:a16="http://schemas.microsoft.com/office/drawing/2014/main" val="336539840"/>
                  </a:ext>
                </a:extLst>
              </a:tr>
              <a:tr h="370840">
                <a:tc>
                  <a:txBody>
                    <a:bodyPr/>
                    <a:lstStyle/>
                    <a:p>
                      <a:pPr algn="ctr"/>
                      <a:r>
                        <a:rPr lang="en-US" sz="1200" dirty="0"/>
                        <a:t>No</a:t>
                      </a:r>
                      <a:r>
                        <a:rPr lang="en-US" sz="1200" baseline="0" dirty="0"/>
                        <a:t> Clipping/Base</a:t>
                      </a:r>
                      <a:endParaRPr lang="en-US" sz="1200" dirty="0"/>
                    </a:p>
                  </a:txBody>
                  <a:tcPr anchor="ctr"/>
                </a:tc>
                <a:tc>
                  <a:txBody>
                    <a:bodyPr/>
                    <a:lstStyle/>
                    <a:p>
                      <a:pPr algn="ctr"/>
                      <a:r>
                        <a:rPr lang="en-US" sz="1200" dirty="0"/>
                        <a:t>57.46</a:t>
                      </a:r>
                    </a:p>
                  </a:txBody>
                  <a:tcPr anchor="ctr"/>
                </a:tc>
                <a:extLst>
                  <a:ext uri="{0D108BD9-81ED-4DB2-BD59-A6C34878D82A}">
                    <a16:rowId xmlns:a16="http://schemas.microsoft.com/office/drawing/2014/main" val="2102150423"/>
                  </a:ext>
                </a:extLst>
              </a:tr>
            </a:tbl>
          </a:graphicData>
        </a:graphic>
      </p:graphicFrame>
      <p:sp>
        <p:nvSpPr>
          <p:cNvPr id="8" name="Rectangle 7">
            <a:extLst>
              <a:ext uri="{FF2B5EF4-FFF2-40B4-BE49-F238E27FC236}">
                <a16:creationId xmlns:a16="http://schemas.microsoft.com/office/drawing/2014/main" id="{931E5755-1CBB-47F8-B54D-E633C0EAEBCA}"/>
              </a:ext>
            </a:extLst>
          </p:cNvPr>
          <p:cNvSpPr/>
          <p:nvPr/>
        </p:nvSpPr>
        <p:spPr>
          <a:xfrm>
            <a:off x="6165850" y="5286376"/>
            <a:ext cx="2860674" cy="693328"/>
          </a:xfrm>
          <a:prstGeom prst="rect">
            <a:avLst/>
          </a:prstGeom>
          <a:solidFill>
            <a:schemeClr val="tx2">
              <a:lumMod val="40000"/>
              <a:lumOff val="60000"/>
              <a:alpha val="3600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661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58295" y="6419861"/>
            <a:ext cx="1316037" cy="365125"/>
          </a:xfrm>
        </p:spPr>
        <p:txBody>
          <a:bodyPr/>
          <a:lstStyle/>
          <a:p>
            <a:pPr>
              <a:defRPr/>
            </a:pPr>
            <a:fld id="{23AF06AE-3D74-4B80-B329-472B9F79958D}" type="slidenum">
              <a:rPr lang="ko-KR" altLang="en-US" smtClean="0"/>
              <a:pPr>
                <a:defRPr/>
              </a:pPr>
              <a:t>27</a:t>
            </a:fld>
            <a:endParaRPr lang="en-US" altLang="ko-KR" dirty="0"/>
          </a:p>
        </p:txBody>
      </p:sp>
      <p:sp>
        <p:nvSpPr>
          <p:cNvPr id="11" name="Title 1">
            <a:extLst>
              <a:ext uri="{FF2B5EF4-FFF2-40B4-BE49-F238E27FC236}">
                <a16:creationId xmlns:a16="http://schemas.microsoft.com/office/drawing/2014/main" id="{86C8AA1F-E504-72D7-0024-52A8D149ED58}"/>
              </a:ext>
            </a:extLst>
          </p:cNvPr>
          <p:cNvSpPr txBox="1">
            <a:spLocks/>
          </p:cNvSpPr>
          <p:nvPr/>
        </p:nvSpPr>
        <p:spPr>
          <a:xfrm>
            <a:off x="1126854" y="0"/>
            <a:ext cx="6890292" cy="40958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2000" b="1" dirty="0">
                <a:solidFill>
                  <a:srgbClr val="C00000"/>
                </a:solidFill>
                <a:ea typeface="SimSun" panose="02010600030101010101" pitchFamily="2" charset="-122"/>
              </a:rPr>
              <a:t>Layer Wise Mantissa Optimization</a:t>
            </a:r>
          </a:p>
        </p:txBody>
      </p:sp>
      <p:pic>
        <p:nvPicPr>
          <p:cNvPr id="6" name="Picture 5"/>
          <p:cNvPicPr>
            <a:picLocks noChangeAspect="1"/>
          </p:cNvPicPr>
          <p:nvPr/>
        </p:nvPicPr>
        <p:blipFill>
          <a:blip r:embed="rId3"/>
          <a:stretch>
            <a:fillRect/>
          </a:stretch>
        </p:blipFill>
        <p:spPr>
          <a:xfrm>
            <a:off x="0" y="737420"/>
            <a:ext cx="9205965" cy="1514782"/>
          </a:xfrm>
          <a:prstGeom prst="rect">
            <a:avLst/>
          </a:prstGeom>
        </p:spPr>
      </p:pic>
      <p:pic>
        <p:nvPicPr>
          <p:cNvPr id="7" name="Picture 6"/>
          <p:cNvPicPr>
            <a:picLocks noChangeAspect="1"/>
          </p:cNvPicPr>
          <p:nvPr/>
        </p:nvPicPr>
        <p:blipFill>
          <a:blip r:embed="rId4"/>
          <a:stretch>
            <a:fillRect/>
          </a:stretch>
        </p:blipFill>
        <p:spPr>
          <a:xfrm>
            <a:off x="2517986" y="2434213"/>
            <a:ext cx="2999396" cy="4350773"/>
          </a:xfrm>
          <a:prstGeom prst="rect">
            <a:avLst/>
          </a:prstGeom>
        </p:spPr>
      </p:pic>
    </p:spTree>
    <p:extLst>
      <p:ext uri="{BB962C8B-B14F-4D97-AF65-F5344CB8AC3E}">
        <p14:creationId xmlns:p14="http://schemas.microsoft.com/office/powerpoint/2010/main" val="41430268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C269E531-AC35-FE50-5AC0-ED1DF47AD70D}"/>
              </a:ext>
            </a:extLst>
          </p:cNvPr>
          <p:cNvSpPr txBox="1">
            <a:spLocks/>
          </p:cNvSpPr>
          <p:nvPr/>
        </p:nvSpPr>
        <p:spPr>
          <a:xfrm>
            <a:off x="0" y="0"/>
            <a:ext cx="9153524" cy="404887"/>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Mantissa Optimization using genetic algorithm</a:t>
            </a:r>
            <a:endParaRPr lang="ko-KR" altLang="en-US" sz="2000" dirty="0">
              <a:solidFill>
                <a:srgbClr val="C00000"/>
              </a:solidFill>
            </a:endParaRPr>
          </a:p>
        </p:txBody>
      </p:sp>
      <p:sp>
        <p:nvSpPr>
          <p:cNvPr id="66" name="TextBox 65">
            <a:extLst>
              <a:ext uri="{FF2B5EF4-FFF2-40B4-BE49-F238E27FC236}">
                <a16:creationId xmlns:a16="http://schemas.microsoft.com/office/drawing/2014/main" id="{2E23ABB1-CAD9-B96F-91AC-231C838DD56C}"/>
              </a:ext>
            </a:extLst>
          </p:cNvPr>
          <p:cNvSpPr txBox="1"/>
          <p:nvPr/>
        </p:nvSpPr>
        <p:spPr>
          <a:xfrm>
            <a:off x="4684479" y="4379476"/>
            <a:ext cx="4141202" cy="1446550"/>
          </a:xfrm>
          <a:prstGeom prst="rect">
            <a:avLst/>
          </a:prstGeom>
          <a:solidFill>
            <a:schemeClr val="bg1">
              <a:lumMod val="95000"/>
            </a:schemeClr>
          </a:solidFill>
        </p:spPr>
        <p:txBody>
          <a:bodyPr wrap="square">
            <a:spAutoFit/>
          </a:bodyPr>
          <a:lstStyle/>
          <a:p>
            <a:pPr marL="171450" indent="-171450" defTabSz="914400">
              <a:buFont typeface="Arial" panose="020B0604020202020204" pitchFamily="34" charset="0"/>
              <a:buChar char="•"/>
            </a:pPr>
            <a:r>
              <a:rPr lang="en-US" altLang="ko-KR" sz="1100" b="1" dirty="0"/>
              <a:t>Gene: </a:t>
            </a:r>
            <a:r>
              <a:rPr lang="en-US" altLang="ko-KR" sz="1100" dirty="0"/>
              <a:t>Mantissa Width of a single layer {M1,M2,M3 ….}</a:t>
            </a:r>
          </a:p>
          <a:p>
            <a:pPr marL="171450" indent="-171450" defTabSz="914400">
              <a:buFont typeface="Arial" panose="020B0604020202020204" pitchFamily="34" charset="0"/>
              <a:buChar char="•"/>
            </a:pPr>
            <a:r>
              <a:rPr lang="en-US" altLang="ko-KR" sz="1100" b="1" dirty="0"/>
              <a:t>Chromosome: </a:t>
            </a:r>
            <a:r>
              <a:rPr lang="en-US" altLang="ko-KR" sz="1100" dirty="0"/>
              <a:t>Combination of Genes for Total Layers </a:t>
            </a:r>
          </a:p>
          <a:p>
            <a:pPr marL="171450" indent="-171450" defTabSz="914400">
              <a:buFont typeface="Arial" panose="020B0604020202020204" pitchFamily="34" charset="0"/>
              <a:buChar char="•"/>
            </a:pPr>
            <a:r>
              <a:rPr lang="en-US" altLang="ko-KR" sz="1100" b="1" dirty="0"/>
              <a:t>Population: </a:t>
            </a:r>
            <a:r>
              <a:rPr lang="en-US" altLang="ko-KR" sz="1100" dirty="0"/>
              <a:t># of Chromosomes</a:t>
            </a:r>
          </a:p>
          <a:p>
            <a:pPr marL="171450" indent="-171450" defTabSz="914400">
              <a:buFont typeface="Arial" panose="020B0604020202020204" pitchFamily="34" charset="0"/>
              <a:buChar char="•"/>
            </a:pPr>
            <a:r>
              <a:rPr lang="en-US" altLang="ko-KR" sz="1100" b="1" dirty="0"/>
              <a:t>Fitness: </a:t>
            </a:r>
            <a:r>
              <a:rPr lang="en-US" altLang="ko-KR" sz="1100" dirty="0"/>
              <a:t>Accuracy / </a:t>
            </a:r>
            <a:r>
              <a:rPr lang="en-US" altLang="ko-KR" sz="1100" dirty="0" err="1"/>
              <a:t>mAP</a:t>
            </a:r>
            <a:endParaRPr lang="en-US" altLang="ko-KR" sz="1100" dirty="0"/>
          </a:p>
          <a:p>
            <a:pPr marL="171450" indent="-171450" defTabSz="914400">
              <a:buFont typeface="Arial" panose="020B0604020202020204" pitchFamily="34" charset="0"/>
              <a:buChar char="•"/>
            </a:pPr>
            <a:endParaRPr lang="en-US" altLang="ko-KR" sz="1100" dirty="0"/>
          </a:p>
          <a:p>
            <a:pPr marL="171450" indent="-171450" defTabSz="914400">
              <a:buFont typeface="Arial" panose="020B0604020202020204" pitchFamily="34" charset="0"/>
              <a:buChar char="•"/>
            </a:pPr>
            <a:r>
              <a:rPr lang="en-US" altLang="ko-KR" sz="1100" b="1" dirty="0"/>
              <a:t>Selection: </a:t>
            </a:r>
            <a:r>
              <a:rPr lang="en-US" altLang="ko-KR" sz="1100" dirty="0"/>
              <a:t>Highest Fitness (Elitism)</a:t>
            </a:r>
          </a:p>
          <a:p>
            <a:pPr marL="171450" indent="-171450" defTabSz="914400">
              <a:buFont typeface="Arial" panose="020B0604020202020204" pitchFamily="34" charset="0"/>
              <a:buChar char="•"/>
            </a:pPr>
            <a:r>
              <a:rPr lang="en-US" altLang="ko-KR" sz="1100" b="1" dirty="0"/>
              <a:t>Mutation: </a:t>
            </a:r>
            <a:r>
              <a:rPr lang="en-US" altLang="ko-KR" sz="1100" dirty="0"/>
              <a:t>Randomly Change Genes to avoid Local Min/Max</a:t>
            </a:r>
          </a:p>
          <a:p>
            <a:pPr marL="171450" indent="-171450" defTabSz="914400">
              <a:buFont typeface="Arial" panose="020B0604020202020204" pitchFamily="34" charset="0"/>
              <a:buChar char="•"/>
            </a:pPr>
            <a:r>
              <a:rPr lang="en-US" altLang="ko-KR" sz="1100" b="1" dirty="0"/>
              <a:t>Cross-over: </a:t>
            </a:r>
            <a:r>
              <a:rPr lang="en-US" altLang="ko-KR" sz="1100" dirty="0"/>
              <a:t>for Diversity</a:t>
            </a:r>
          </a:p>
        </p:txBody>
      </p:sp>
      <p:sp>
        <p:nvSpPr>
          <p:cNvPr id="107" name="Title 1">
            <a:extLst>
              <a:ext uri="{FF2B5EF4-FFF2-40B4-BE49-F238E27FC236}">
                <a16:creationId xmlns:a16="http://schemas.microsoft.com/office/drawing/2014/main" id="{91697FAD-5D1E-1D33-B019-15B7590004DB}"/>
              </a:ext>
            </a:extLst>
          </p:cNvPr>
          <p:cNvSpPr txBox="1">
            <a:spLocks/>
          </p:cNvSpPr>
          <p:nvPr/>
        </p:nvSpPr>
        <p:spPr>
          <a:xfrm>
            <a:off x="82417" y="566329"/>
            <a:ext cx="8982617" cy="1569660"/>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NVIDIA FP4 for LLMs and GOOGLE’s Bfloat16 for CNNs</a:t>
            </a:r>
          </a:p>
          <a:p>
            <a:pPr marL="800100" lvl="2" indent="-342900" algn="justLow" eaLnBrk="0" latinLnBrk="0" hangingPunct="0">
              <a:spcBef>
                <a:spcPts val="300"/>
              </a:spcBef>
              <a:spcAft>
                <a:spcPts val="300"/>
              </a:spcAft>
              <a:buClr>
                <a:schemeClr val="tx2"/>
              </a:buClr>
              <a:buFont typeface="Wingdings" panose="05000000000000000000" pitchFamily="2" charset="2"/>
              <a:buChar char="§"/>
            </a:pPr>
            <a:r>
              <a:rPr kumimoji="1" lang="en-US" sz="1600" dirty="0">
                <a:solidFill>
                  <a:schemeClr val="tx1"/>
                </a:solidFill>
                <a:latin typeface="+mn-lt"/>
                <a:sym typeface="Wingdings" panose="05000000000000000000" pitchFamily="2" charset="2"/>
              </a:rPr>
              <a:t>YOLOv2 Tiny needs Quantization for input Image and Output Activations (9 layers).</a:t>
            </a:r>
          </a:p>
          <a:p>
            <a:pPr marL="800100" lvl="2" indent="-342900" algn="justLow" eaLnBrk="0" latinLnBrk="0" hangingPunct="0">
              <a:spcBef>
                <a:spcPts val="300"/>
              </a:spcBef>
              <a:spcAft>
                <a:spcPts val="300"/>
              </a:spcAft>
              <a:buClr>
                <a:schemeClr val="tx2"/>
              </a:buClr>
              <a:buFont typeface="Wingdings" panose="05000000000000000000" pitchFamily="2" charset="2"/>
              <a:buChar char="§"/>
            </a:pPr>
            <a:r>
              <a:rPr kumimoji="1" lang="en-US" sz="1600" b="1" dirty="0">
                <a:solidFill>
                  <a:schemeClr val="tx1"/>
                </a:solidFill>
                <a:latin typeface="+mn-lt"/>
                <a:sym typeface="Wingdings" panose="05000000000000000000" pitchFamily="2" charset="2"/>
              </a:rPr>
              <a:t>Total Combinations </a:t>
            </a:r>
            <a:r>
              <a:rPr kumimoji="1" lang="en-US" sz="1600" dirty="0">
                <a:solidFill>
                  <a:schemeClr val="tx1"/>
                </a:solidFill>
                <a:latin typeface="+mn-lt"/>
                <a:sym typeface="Wingdings" panose="05000000000000000000" pitchFamily="2" charset="2"/>
              </a:rPr>
              <a:t>= Quantization Levels</a:t>
            </a:r>
            <a:r>
              <a:rPr kumimoji="1" lang="en-US" sz="1600" baseline="30000" dirty="0">
                <a:solidFill>
                  <a:schemeClr val="tx1"/>
                </a:solidFill>
                <a:latin typeface="+mn-lt"/>
                <a:sym typeface="Wingdings" panose="05000000000000000000" pitchFamily="2" charset="2"/>
              </a:rPr>
              <a:t>(Total Layers+1)</a:t>
            </a:r>
          </a:p>
          <a:p>
            <a:pPr marL="800100" lvl="2" indent="-342900" algn="justLow" eaLnBrk="0" latinLnBrk="0" hangingPunct="0">
              <a:spcBef>
                <a:spcPct val="20000"/>
              </a:spcBef>
              <a:spcAft>
                <a:spcPts val="600"/>
              </a:spcAft>
              <a:buClr>
                <a:schemeClr val="tx2"/>
              </a:buClr>
              <a:buFont typeface="Wingdings" panose="05000000000000000000" pitchFamily="2" charset="2"/>
              <a:buChar char="§"/>
            </a:pPr>
            <a:r>
              <a:rPr kumimoji="1" lang="en-US" sz="1600" b="1" dirty="0">
                <a:solidFill>
                  <a:schemeClr val="tx1"/>
                </a:solidFill>
                <a:latin typeface="+mn-lt"/>
                <a:sym typeface="Wingdings" panose="05000000000000000000" pitchFamily="2" charset="2"/>
              </a:rPr>
              <a:t>12</a:t>
            </a:r>
            <a:r>
              <a:rPr kumimoji="1" lang="en-US" sz="1600" b="1" baseline="30000" dirty="0">
                <a:solidFill>
                  <a:schemeClr val="tx1"/>
                </a:solidFill>
                <a:latin typeface="+mn-lt"/>
                <a:sym typeface="Wingdings" panose="05000000000000000000" pitchFamily="2" charset="2"/>
              </a:rPr>
              <a:t>(9+1)  </a:t>
            </a:r>
            <a:r>
              <a:rPr kumimoji="1" lang="en-US" sz="1600" b="1" dirty="0">
                <a:solidFill>
                  <a:schemeClr val="tx1"/>
                </a:solidFill>
                <a:latin typeface="+mn-lt"/>
                <a:sym typeface="Wingdings" panose="05000000000000000000" pitchFamily="2" charset="2"/>
              </a:rPr>
              <a:t>=  </a:t>
            </a:r>
            <a:r>
              <a:rPr kumimoji="1" lang="en-US" sz="1600" b="1" u="sng" dirty="0">
                <a:latin typeface="+mn-lt"/>
                <a:sym typeface="Wingdings" panose="05000000000000000000" pitchFamily="2" charset="2"/>
              </a:rPr>
              <a:t>6.2 Trillion Combinations</a:t>
            </a:r>
            <a:r>
              <a:rPr kumimoji="1" lang="en-US" sz="1600" b="1" dirty="0">
                <a:latin typeface="+mn-lt"/>
                <a:sym typeface="Wingdings" panose="05000000000000000000" pitchFamily="2" charset="2"/>
              </a:rPr>
              <a:t> !</a:t>
            </a:r>
          </a:p>
        </p:txBody>
      </p:sp>
      <p:sp>
        <p:nvSpPr>
          <p:cNvPr id="3" name="Title 1">
            <a:extLst>
              <a:ext uri="{FF2B5EF4-FFF2-40B4-BE49-F238E27FC236}">
                <a16:creationId xmlns:a16="http://schemas.microsoft.com/office/drawing/2014/main" id="{FAE6E1B1-2A5C-4AFA-452C-9B3523EA3ABC}"/>
              </a:ext>
            </a:extLst>
          </p:cNvPr>
          <p:cNvSpPr txBox="1">
            <a:spLocks/>
          </p:cNvSpPr>
          <p:nvPr/>
        </p:nvSpPr>
        <p:spPr>
          <a:xfrm>
            <a:off x="78966" y="2135989"/>
            <a:ext cx="8814594" cy="1569660"/>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Genetic Algorithm(GA) for Combinatorial Optimization</a:t>
            </a:r>
          </a:p>
          <a:p>
            <a:pPr marL="800100" lvl="2" indent="-342900" eaLnBrk="0" latinLnBrk="0" hangingPunct="0">
              <a:spcBef>
                <a:spcPts val="300"/>
              </a:spcBef>
              <a:spcAft>
                <a:spcPts val="300"/>
              </a:spcAft>
              <a:buClr>
                <a:schemeClr val="tx2"/>
              </a:buClr>
              <a:buFont typeface="Wingdings" panose="05000000000000000000" pitchFamily="2" charset="2"/>
              <a:buChar char="§"/>
            </a:pPr>
            <a:r>
              <a:rPr kumimoji="1" lang="en-US" sz="1600" b="1" dirty="0">
                <a:solidFill>
                  <a:schemeClr val="tx1"/>
                </a:solidFill>
                <a:latin typeface="+mn-lt"/>
                <a:sym typeface="Wingdings" panose="05000000000000000000" pitchFamily="2" charset="2"/>
              </a:rPr>
              <a:t>Efficiency</a:t>
            </a:r>
            <a:r>
              <a:rPr kumimoji="1" lang="en-US" sz="1600" dirty="0">
                <a:solidFill>
                  <a:schemeClr val="tx1"/>
                </a:solidFill>
                <a:latin typeface="+mn-lt"/>
                <a:sym typeface="Wingdings" panose="05000000000000000000" pitchFamily="2" charset="2"/>
              </a:rPr>
              <a:t>: navigates through combinations by leveraging </a:t>
            </a:r>
            <a:r>
              <a:rPr kumimoji="1" lang="en-US" sz="1600" u="sng" dirty="0">
                <a:solidFill>
                  <a:schemeClr val="tx1"/>
                </a:solidFill>
                <a:latin typeface="+mn-lt"/>
                <a:sym typeface="Wingdings" panose="05000000000000000000" pitchFamily="2" charset="2"/>
              </a:rPr>
              <a:t>crossover</a:t>
            </a:r>
            <a:r>
              <a:rPr kumimoji="1" lang="en-US" sz="1600" dirty="0">
                <a:solidFill>
                  <a:schemeClr val="tx1"/>
                </a:solidFill>
                <a:latin typeface="+mn-lt"/>
                <a:sym typeface="Wingdings" panose="05000000000000000000" pitchFamily="2" charset="2"/>
              </a:rPr>
              <a:t> and </a:t>
            </a:r>
            <a:r>
              <a:rPr kumimoji="1" lang="en-US" sz="1600" u="sng" dirty="0">
                <a:solidFill>
                  <a:schemeClr val="tx1"/>
                </a:solidFill>
                <a:latin typeface="+mn-lt"/>
                <a:sym typeface="Wingdings" panose="05000000000000000000" pitchFamily="2" charset="2"/>
              </a:rPr>
              <a:t>mutation</a:t>
            </a:r>
            <a:r>
              <a:rPr kumimoji="1" lang="en-US" sz="1600" dirty="0">
                <a:solidFill>
                  <a:schemeClr val="tx1"/>
                </a:solidFill>
                <a:latin typeface="+mn-lt"/>
                <a:sym typeface="Wingdings" panose="05000000000000000000" pitchFamily="2" charset="2"/>
              </a:rPr>
              <a:t> to explore and exploit the solution space dynamically</a:t>
            </a:r>
          </a:p>
          <a:p>
            <a:pPr marL="800100" lvl="2" indent="-342900" eaLnBrk="0" latinLnBrk="0" hangingPunct="0">
              <a:spcBef>
                <a:spcPts val="300"/>
              </a:spcBef>
              <a:spcAft>
                <a:spcPts val="300"/>
              </a:spcAft>
              <a:buClr>
                <a:schemeClr val="tx2"/>
              </a:buClr>
              <a:buFont typeface="Wingdings" panose="05000000000000000000" pitchFamily="2" charset="2"/>
              <a:buChar char="§"/>
            </a:pPr>
            <a:r>
              <a:rPr kumimoji="1" lang="en-US" sz="1600" b="1" dirty="0">
                <a:solidFill>
                  <a:schemeClr val="tx1"/>
                </a:solidFill>
                <a:latin typeface="+mn-lt"/>
                <a:sym typeface="Wingdings" panose="05000000000000000000" pitchFamily="2" charset="2"/>
              </a:rPr>
              <a:t>Scalability</a:t>
            </a:r>
            <a:r>
              <a:rPr kumimoji="1" lang="en-US" sz="1600" dirty="0">
                <a:solidFill>
                  <a:schemeClr val="tx1"/>
                </a:solidFill>
                <a:latin typeface="+mn-lt"/>
                <a:sym typeface="Wingdings" panose="05000000000000000000" pitchFamily="2" charset="2"/>
              </a:rPr>
              <a:t>: The probabilistic approach allows for handling complex optimization problems with a </a:t>
            </a:r>
            <a:r>
              <a:rPr kumimoji="1" lang="en-US" sz="1600" u="sng" dirty="0">
                <a:solidFill>
                  <a:schemeClr val="tx1"/>
                </a:solidFill>
                <a:latin typeface="+mn-lt"/>
                <a:sym typeface="Wingdings" panose="05000000000000000000" pitchFamily="2" charset="2"/>
              </a:rPr>
              <a:t>high-dimensional search</a:t>
            </a:r>
            <a:r>
              <a:rPr kumimoji="1" lang="en-US" sz="1600" dirty="0">
                <a:solidFill>
                  <a:schemeClr val="tx1"/>
                </a:solidFill>
                <a:latin typeface="+mn-lt"/>
                <a:sym typeface="Wingdings" panose="05000000000000000000" pitchFamily="2" charset="2"/>
              </a:rPr>
              <a:t> space like the one presented.</a:t>
            </a:r>
          </a:p>
          <a:p>
            <a:pPr marL="800100" lvl="2" indent="-342900" eaLnBrk="0" latinLnBrk="0" hangingPunct="0">
              <a:spcBef>
                <a:spcPts val="300"/>
              </a:spcBef>
              <a:spcAft>
                <a:spcPts val="300"/>
              </a:spcAft>
              <a:buClr>
                <a:schemeClr val="tx2"/>
              </a:buClr>
              <a:buFont typeface="Wingdings" panose="05000000000000000000" pitchFamily="2" charset="2"/>
              <a:buChar char="§"/>
            </a:pPr>
            <a:endParaRPr kumimoji="1" lang="en-US" sz="1600" b="1" u="sng" dirty="0">
              <a:latin typeface="+mn-lt"/>
              <a:sym typeface="Wingdings" panose="05000000000000000000" pitchFamily="2" charset="2"/>
            </a:endParaRPr>
          </a:p>
        </p:txBody>
      </p:sp>
      <p:grpSp>
        <p:nvGrpSpPr>
          <p:cNvPr id="5" name="Group 4">
            <a:extLst>
              <a:ext uri="{FF2B5EF4-FFF2-40B4-BE49-F238E27FC236}">
                <a16:creationId xmlns:a16="http://schemas.microsoft.com/office/drawing/2014/main" id="{9387ADBF-C122-5B01-453C-B76B8F136514}"/>
              </a:ext>
            </a:extLst>
          </p:cNvPr>
          <p:cNvGrpSpPr/>
          <p:nvPr/>
        </p:nvGrpSpPr>
        <p:grpSpPr>
          <a:xfrm>
            <a:off x="347815" y="3584353"/>
            <a:ext cx="4141201" cy="3124079"/>
            <a:chOff x="248714" y="3372536"/>
            <a:chExt cx="4141203" cy="3369814"/>
          </a:xfrm>
        </p:grpSpPr>
        <p:pic>
          <p:nvPicPr>
            <p:cNvPr id="67" name="Picture 66"/>
            <p:cNvPicPr>
              <a:picLocks noChangeAspect="1"/>
            </p:cNvPicPr>
            <p:nvPr/>
          </p:nvPicPr>
          <p:blipFill rotWithShape="1">
            <a:blip r:embed="rId3"/>
            <a:srcRect r="6117"/>
            <a:stretch/>
          </p:blipFill>
          <p:spPr>
            <a:xfrm>
              <a:off x="248714" y="3372536"/>
              <a:ext cx="4141203" cy="3369814"/>
            </a:xfrm>
            <a:prstGeom prst="rect">
              <a:avLst/>
            </a:prstGeom>
          </p:spPr>
        </p:pic>
        <p:sp>
          <p:nvSpPr>
            <p:cNvPr id="4" name="Rectangle 3">
              <a:extLst>
                <a:ext uri="{FF2B5EF4-FFF2-40B4-BE49-F238E27FC236}">
                  <a16:creationId xmlns:a16="http://schemas.microsoft.com/office/drawing/2014/main" id="{B8679797-88DF-444D-F747-711EFBFF456C}"/>
                </a:ext>
              </a:extLst>
            </p:cNvPr>
            <p:cNvSpPr/>
            <p:nvPr/>
          </p:nvSpPr>
          <p:spPr>
            <a:xfrm>
              <a:off x="1268360" y="3596716"/>
              <a:ext cx="589937" cy="7139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7DA26764-CFCA-ED16-AFA5-62508ADC0454}"/>
              </a:ext>
            </a:extLst>
          </p:cNvPr>
          <p:cNvSpPr txBox="1"/>
          <p:nvPr/>
        </p:nvSpPr>
        <p:spPr>
          <a:xfrm>
            <a:off x="2329925" y="6007510"/>
            <a:ext cx="2242075" cy="196645"/>
          </a:xfrm>
          <a:prstGeom prst="rect">
            <a:avLst/>
          </a:prstGeom>
        </p:spPr>
        <p:txBody>
          <a:bodyPr vert="horz" wrap="square" lIns="91440" tIns="45720" rIns="91440" bIns="45720" rtlCol="0" anchor="ctr">
            <a:normAutofit fontScale="25000" lnSpcReduction="20000"/>
          </a:bodyPr>
          <a:lstStyle/>
          <a:p>
            <a:pPr algn="ctr" fontAlgn="auto">
              <a:lnSpc>
                <a:spcPct val="170000"/>
              </a:lnSpc>
              <a:spcAft>
                <a:spcPts val="0"/>
              </a:spcAft>
            </a:pPr>
            <a:endParaRPr lang="ko-KR" altLang="en-US" sz="2800" dirty="0">
              <a:solidFill>
                <a:srgbClr val="C00000"/>
              </a:solidFill>
            </a:endParaRPr>
          </a:p>
        </p:txBody>
      </p:sp>
      <p:sp>
        <p:nvSpPr>
          <p:cNvPr id="7" name="TextBox 6">
            <a:extLst>
              <a:ext uri="{FF2B5EF4-FFF2-40B4-BE49-F238E27FC236}">
                <a16:creationId xmlns:a16="http://schemas.microsoft.com/office/drawing/2014/main" id="{46C4FF2D-A1AA-33B9-BB0A-396A61B71C85}"/>
              </a:ext>
            </a:extLst>
          </p:cNvPr>
          <p:cNvSpPr txBox="1"/>
          <p:nvPr/>
        </p:nvSpPr>
        <p:spPr>
          <a:xfrm>
            <a:off x="6646606" y="4231993"/>
            <a:ext cx="914400" cy="914400"/>
          </a:xfrm>
          <a:prstGeom prst="rect">
            <a:avLst/>
          </a:prstGeom>
        </p:spPr>
        <p:txBody>
          <a:bodyPr vert="horz" wrap="none" lIns="91440" tIns="45720" rIns="91440" bIns="45720" rtlCol="0" anchor="ctr">
            <a:normAutofit/>
          </a:bodyPr>
          <a:lstStyle/>
          <a:p>
            <a:pPr algn="ctr" fontAlgn="auto">
              <a:lnSpc>
                <a:spcPct val="170000"/>
              </a:lnSpc>
              <a:spcAft>
                <a:spcPts val="0"/>
              </a:spcAft>
            </a:pPr>
            <a:endParaRPr lang="ko-KR" altLang="en-US" sz="2800" dirty="0">
              <a:solidFill>
                <a:srgbClr val="C00000"/>
              </a:solidFill>
            </a:endParaRPr>
          </a:p>
        </p:txBody>
      </p:sp>
    </p:spTree>
    <p:extLst>
      <p:ext uri="{BB962C8B-B14F-4D97-AF65-F5344CB8AC3E}">
        <p14:creationId xmlns:p14="http://schemas.microsoft.com/office/powerpoint/2010/main" val="11740251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64463" y="6442075"/>
            <a:ext cx="1316037" cy="365125"/>
          </a:xfrm>
        </p:spPr>
        <p:txBody>
          <a:bodyPr/>
          <a:lstStyle/>
          <a:p>
            <a:pPr>
              <a:defRPr/>
            </a:pPr>
            <a:fld id="{23AF06AE-3D74-4B80-B329-472B9F79958D}" type="slidenum">
              <a:rPr lang="ko-KR" altLang="en-US" smtClean="0"/>
              <a:pPr>
                <a:defRPr/>
              </a:pPr>
              <a:t>29</a:t>
            </a:fld>
            <a:endParaRPr lang="en-US" altLang="ko-KR" dirty="0"/>
          </a:p>
        </p:txBody>
      </p:sp>
      <p:sp>
        <p:nvSpPr>
          <p:cNvPr id="14" name="Title 1">
            <a:extLst>
              <a:ext uri="{FF2B5EF4-FFF2-40B4-BE49-F238E27FC236}">
                <a16:creationId xmlns:a16="http://schemas.microsoft.com/office/drawing/2014/main" id="{91697FAD-5D1E-1D33-B019-15B7590004DB}"/>
              </a:ext>
            </a:extLst>
          </p:cNvPr>
          <p:cNvSpPr txBox="1">
            <a:spLocks/>
          </p:cNvSpPr>
          <p:nvPr/>
        </p:nvSpPr>
        <p:spPr>
          <a:xfrm>
            <a:off x="89783" y="4264067"/>
            <a:ext cx="9158992" cy="1953885"/>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A systematic approach is required for determining the minimum and maximum mantissa width.</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800" b="1" dirty="0">
                <a:solidFill>
                  <a:schemeClr val="tx1"/>
                </a:solidFill>
                <a:latin typeface="+mn-lt"/>
                <a:sym typeface="Wingdings" panose="05000000000000000000" pitchFamily="2" charset="2"/>
              </a:rPr>
              <a:t>To Find </a:t>
            </a:r>
            <a:r>
              <a:rPr kumimoji="1" lang="en-US" sz="1800" b="1" dirty="0">
                <a:latin typeface="+mn-lt"/>
                <a:sym typeface="Wingdings" panose="05000000000000000000" pitchFamily="2" charset="2"/>
              </a:rPr>
              <a:t>Maximum</a:t>
            </a:r>
            <a:r>
              <a:rPr kumimoji="1" lang="en-US" sz="1800" b="1" dirty="0">
                <a:solidFill>
                  <a:schemeClr val="tx1"/>
                </a:solidFill>
                <a:latin typeface="+mn-lt"/>
                <a:sym typeface="Wingdings" panose="05000000000000000000" pitchFamily="2" charset="2"/>
              </a:rPr>
              <a:t> Mantissa Width</a:t>
            </a:r>
          </a:p>
          <a:p>
            <a:pPr marL="1257300" lvl="3" indent="-342900" eaLnBrk="0" latinLnBrk="0" hangingPunct="0">
              <a:spcBef>
                <a:spcPct val="20000"/>
              </a:spcBef>
              <a:spcAft>
                <a:spcPts val="600"/>
              </a:spcAft>
              <a:buClr>
                <a:schemeClr val="tx2"/>
              </a:buClr>
              <a:buFont typeface="Wingdings" panose="05000000000000000000" pitchFamily="2" charset="2"/>
              <a:buChar char="Ø"/>
            </a:pPr>
            <a:r>
              <a:rPr kumimoji="1" lang="en-US" sz="1600" dirty="0">
                <a:solidFill>
                  <a:schemeClr val="tx1"/>
                </a:solidFill>
                <a:latin typeface="+mn-lt"/>
                <a:sym typeface="Wingdings" panose="05000000000000000000" pitchFamily="2" charset="2"/>
              </a:rPr>
              <a:t>Uniform Quantization</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800" b="1" dirty="0">
                <a:solidFill>
                  <a:schemeClr val="tx1"/>
                </a:solidFill>
                <a:latin typeface="+mn-lt"/>
                <a:sym typeface="Wingdings" panose="05000000000000000000" pitchFamily="2" charset="2"/>
              </a:rPr>
              <a:t>To Find </a:t>
            </a:r>
            <a:r>
              <a:rPr kumimoji="1" lang="en-US" sz="1800" b="1" dirty="0">
                <a:latin typeface="+mn-lt"/>
                <a:sym typeface="Wingdings" panose="05000000000000000000" pitchFamily="2" charset="2"/>
              </a:rPr>
              <a:t>Minimum</a:t>
            </a:r>
            <a:r>
              <a:rPr kumimoji="1" lang="en-US" sz="1800" b="1" dirty="0">
                <a:solidFill>
                  <a:schemeClr val="tx1"/>
                </a:solidFill>
                <a:latin typeface="+mn-lt"/>
                <a:sym typeface="Wingdings" panose="05000000000000000000" pitchFamily="2" charset="2"/>
              </a:rPr>
              <a:t> Mantissa Width</a:t>
            </a:r>
          </a:p>
          <a:p>
            <a:pPr marL="1200150" lvl="3" indent="-285750" eaLnBrk="0" latinLnBrk="0" hangingPunct="0">
              <a:spcBef>
                <a:spcPct val="20000"/>
              </a:spcBef>
              <a:spcAft>
                <a:spcPts val="600"/>
              </a:spcAft>
              <a:buClr>
                <a:schemeClr val="tx2"/>
              </a:buClr>
              <a:buFont typeface="Wingdings" panose="05000000000000000000" pitchFamily="2" charset="2"/>
              <a:buChar char="Ø"/>
            </a:pPr>
            <a:r>
              <a:rPr kumimoji="1" lang="en-US" sz="1600" dirty="0">
                <a:solidFill>
                  <a:schemeClr val="tx1"/>
                </a:solidFill>
                <a:latin typeface="+mn-lt"/>
                <a:sym typeface="Wingdings" panose="05000000000000000000" pitchFamily="2" charset="2"/>
              </a:rPr>
              <a:t>Coordinate Descent Algorithm to find SQNR Threshold</a:t>
            </a:r>
          </a:p>
          <a:p>
            <a:pPr marL="1200150" lvl="3" indent="-285750" eaLnBrk="0" latinLnBrk="0" hangingPunct="0">
              <a:spcBef>
                <a:spcPct val="20000"/>
              </a:spcBef>
              <a:spcAft>
                <a:spcPts val="600"/>
              </a:spcAft>
              <a:buClr>
                <a:schemeClr val="tx2"/>
              </a:buClr>
              <a:buFont typeface="Wingdings" panose="05000000000000000000" pitchFamily="2" charset="2"/>
              <a:buChar char="Ø"/>
            </a:pPr>
            <a:r>
              <a:rPr kumimoji="1" lang="en-US" sz="1600" dirty="0">
                <a:solidFill>
                  <a:schemeClr val="tx1"/>
                </a:solidFill>
                <a:latin typeface="+mn-lt"/>
                <a:sym typeface="Wingdings" panose="05000000000000000000" pitchFamily="2" charset="2"/>
              </a:rPr>
              <a:t>Greedy Algorithm to find layer-wise initial mantissa widths</a:t>
            </a:r>
          </a:p>
          <a:p>
            <a:pPr marL="1257300" lvl="3" indent="-342900" eaLnBrk="0" latinLnBrk="0" hangingPunct="0">
              <a:spcBef>
                <a:spcPct val="20000"/>
              </a:spcBef>
              <a:spcAft>
                <a:spcPts val="600"/>
              </a:spcAft>
              <a:buClr>
                <a:schemeClr val="tx2"/>
              </a:buClr>
              <a:buFont typeface="Wingdings" panose="05000000000000000000" pitchFamily="2" charset="2"/>
              <a:buChar char="v"/>
            </a:pPr>
            <a:endParaRPr kumimoji="1" lang="en-US" sz="1800" b="1" dirty="0">
              <a:solidFill>
                <a:srgbClr val="000066"/>
              </a:solidFill>
              <a:latin typeface="+mn-lt"/>
              <a:sym typeface="Wingdings" panose="05000000000000000000" pitchFamily="2" charset="2"/>
            </a:endParaRPr>
          </a:p>
        </p:txBody>
      </p:sp>
      <p:sp>
        <p:nvSpPr>
          <p:cNvPr id="15" name="Title 1">
            <a:extLst>
              <a:ext uri="{FF2B5EF4-FFF2-40B4-BE49-F238E27FC236}">
                <a16:creationId xmlns:a16="http://schemas.microsoft.com/office/drawing/2014/main" id="{91697FAD-5D1E-1D33-B019-15B7590004DB}"/>
              </a:ext>
            </a:extLst>
          </p:cNvPr>
          <p:cNvSpPr txBox="1">
            <a:spLocks/>
          </p:cNvSpPr>
          <p:nvPr/>
        </p:nvSpPr>
        <p:spPr>
          <a:xfrm>
            <a:off x="89783" y="638472"/>
            <a:ext cx="8457318" cy="1030829"/>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Sub-Optimal Solution using random population initialization</a:t>
            </a:r>
          </a:p>
          <a:p>
            <a:pPr marL="800100" lvl="2" indent="-342900" algn="just"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Randomly selecting genes (mantissa widths) and creating random chromosomes can lead to suboptimal solutions.</a:t>
            </a:r>
          </a:p>
        </p:txBody>
      </p:sp>
      <p:sp>
        <p:nvSpPr>
          <p:cNvPr id="17" name="제목 1">
            <a:extLst>
              <a:ext uri="{FF2B5EF4-FFF2-40B4-BE49-F238E27FC236}">
                <a16:creationId xmlns:a16="http://schemas.microsoft.com/office/drawing/2014/main" id="{C269E531-AC35-FE50-5AC0-ED1DF47AD70D}"/>
              </a:ext>
            </a:extLst>
          </p:cNvPr>
          <p:cNvSpPr txBox="1">
            <a:spLocks/>
          </p:cNvSpPr>
          <p:nvPr/>
        </p:nvSpPr>
        <p:spPr>
          <a:xfrm>
            <a:off x="2240884" y="51912"/>
            <a:ext cx="4740941" cy="599576"/>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Genetic Algorithm</a:t>
            </a:r>
          </a:p>
          <a:p>
            <a:pPr algn="ctr" defTabSz="914400"/>
            <a:r>
              <a:rPr lang="en-US" altLang="ko-KR" sz="2000" dirty="0">
                <a:solidFill>
                  <a:srgbClr val="002060"/>
                </a:solidFill>
              </a:rPr>
              <a:t>(Quality aware optimization) </a:t>
            </a:r>
            <a:endParaRPr lang="ko-KR" altLang="en-US" sz="2000" dirty="0">
              <a:solidFill>
                <a:srgbClr val="002060"/>
              </a:solidFill>
            </a:endParaRPr>
          </a:p>
        </p:txBody>
      </p:sp>
      <p:sp>
        <p:nvSpPr>
          <p:cNvPr id="8" name="TextBox 7"/>
          <p:cNvSpPr txBox="1"/>
          <p:nvPr/>
        </p:nvSpPr>
        <p:spPr>
          <a:xfrm>
            <a:off x="1376952" y="3936721"/>
            <a:ext cx="2075903" cy="357801"/>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1200" b="1" dirty="0" err="1"/>
              <a:t>AlexNet</a:t>
            </a:r>
            <a:r>
              <a:rPr lang="en-US" sz="1200" b="1" dirty="0"/>
              <a:t>: </a:t>
            </a:r>
            <a:r>
              <a:rPr lang="en-US" sz="1200" dirty="0"/>
              <a:t>Mantissa Width 2,3,4,5</a:t>
            </a:r>
          </a:p>
        </p:txBody>
      </p:sp>
      <p:sp>
        <p:nvSpPr>
          <p:cNvPr id="13" name="TextBox 12"/>
          <p:cNvSpPr txBox="1"/>
          <p:nvPr/>
        </p:nvSpPr>
        <p:spPr>
          <a:xfrm>
            <a:off x="5100721" y="3956068"/>
            <a:ext cx="2324597" cy="357801"/>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1200" b="1" dirty="0" err="1"/>
              <a:t>AlexNet</a:t>
            </a:r>
            <a:r>
              <a:rPr lang="en-US" sz="1200" b="1" dirty="0"/>
              <a:t>: </a:t>
            </a:r>
            <a:r>
              <a:rPr lang="en-US" sz="1200" dirty="0"/>
              <a:t>Mantissa Width 3,4,5</a:t>
            </a:r>
          </a:p>
        </p:txBody>
      </p:sp>
      <p:pic>
        <p:nvPicPr>
          <p:cNvPr id="2" name="Picture 1"/>
          <p:cNvPicPr>
            <a:picLocks noChangeAspect="1"/>
          </p:cNvPicPr>
          <p:nvPr/>
        </p:nvPicPr>
        <p:blipFill>
          <a:blip r:embed="rId3"/>
          <a:stretch>
            <a:fillRect/>
          </a:stretch>
        </p:blipFill>
        <p:spPr>
          <a:xfrm>
            <a:off x="4694111" y="1763998"/>
            <a:ext cx="3137819" cy="2165672"/>
          </a:xfrm>
          <a:prstGeom prst="rect">
            <a:avLst/>
          </a:prstGeom>
        </p:spPr>
      </p:pic>
      <p:pic>
        <p:nvPicPr>
          <p:cNvPr id="5" name="Picture 4"/>
          <p:cNvPicPr>
            <a:picLocks noChangeAspect="1"/>
          </p:cNvPicPr>
          <p:nvPr/>
        </p:nvPicPr>
        <p:blipFill>
          <a:blip r:embed="rId4"/>
          <a:stretch>
            <a:fillRect/>
          </a:stretch>
        </p:blipFill>
        <p:spPr>
          <a:xfrm>
            <a:off x="959427" y="1750394"/>
            <a:ext cx="3162651" cy="2165672"/>
          </a:xfrm>
          <a:prstGeom prst="rect">
            <a:avLst/>
          </a:prstGeom>
        </p:spPr>
      </p:pic>
    </p:spTree>
    <p:extLst>
      <p:ext uri="{BB962C8B-B14F-4D97-AF65-F5344CB8AC3E}">
        <p14:creationId xmlns:p14="http://schemas.microsoft.com/office/powerpoint/2010/main" val="13329196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a:t>
            </a:fld>
            <a:endParaRPr lang="en-US" altLang="ko-KR"/>
          </a:p>
        </p:txBody>
      </p:sp>
      <p:sp>
        <p:nvSpPr>
          <p:cNvPr id="5" name="Content Placeholder 2">
            <a:extLst>
              <a:ext uri="{FF2B5EF4-FFF2-40B4-BE49-F238E27FC236}">
                <a16:creationId xmlns:a16="http://schemas.microsoft.com/office/drawing/2014/main" id="{61642E91-4619-9A29-1A4A-647A295F5F00}"/>
              </a:ext>
            </a:extLst>
          </p:cNvPr>
          <p:cNvSpPr txBox="1">
            <a:spLocks/>
          </p:cNvSpPr>
          <p:nvPr/>
        </p:nvSpPr>
        <p:spPr bwMode="auto">
          <a:xfrm>
            <a:off x="370706" y="654050"/>
            <a:ext cx="8887594" cy="343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lnSpc>
                <a:spcPct val="150000"/>
              </a:lnSpc>
            </a:pPr>
            <a:r>
              <a:rPr kumimoji="1" lang="en-US" sz="1800" dirty="0"/>
              <a:t>Utilize the trained model to predict new/unseen data</a:t>
            </a:r>
          </a:p>
          <a:p>
            <a:pPr lvl="1" eaLnBrk="0" latinLnBrk="0" hangingPunct="0"/>
            <a:r>
              <a:rPr kumimoji="1" lang="en-US" sz="1600" dirty="0"/>
              <a:t>Forward Propagation: </a:t>
            </a:r>
            <a:r>
              <a:rPr kumimoji="1" lang="en-US" sz="1600" b="0" dirty="0"/>
              <a:t>Sequential processing of input data through network layers, resulting in final output.</a:t>
            </a:r>
          </a:p>
          <a:p>
            <a:pPr lvl="1" eaLnBrk="0" latinLnBrk="0" hangingPunct="0"/>
            <a:endParaRPr kumimoji="1" lang="en-US" sz="900" b="0" dirty="0"/>
          </a:p>
          <a:p>
            <a:pPr lvl="2" eaLnBrk="0" latinLnBrk="0" hangingPunct="0"/>
            <a:r>
              <a:rPr kumimoji="1" lang="en-US" sz="1400" dirty="0"/>
              <a:t>Classification Tasks</a:t>
            </a:r>
            <a:r>
              <a:rPr kumimoji="1" lang="en-US" sz="1400" b="0" dirty="0"/>
              <a:t>: Final Output is Class Label</a:t>
            </a:r>
          </a:p>
          <a:p>
            <a:pPr lvl="2" eaLnBrk="0" latinLnBrk="0" hangingPunct="0"/>
            <a:r>
              <a:rPr kumimoji="1" lang="en-US" sz="1400" dirty="0"/>
              <a:t>Object Detection Tasks</a:t>
            </a:r>
            <a:r>
              <a:rPr kumimoji="1" lang="en-US" sz="1400" b="0" dirty="0"/>
              <a:t>: Class Labels, Bounding Boxes and Confidence score</a:t>
            </a:r>
          </a:p>
          <a:p>
            <a:pPr marL="914400" lvl="2" indent="0" eaLnBrk="0" latinLnBrk="0" hangingPunct="0">
              <a:buNone/>
            </a:pPr>
            <a:endParaRPr kumimoji="1" lang="en-US" sz="1400" b="0" dirty="0"/>
          </a:p>
          <a:p>
            <a:pPr lvl="1" eaLnBrk="0" latinLnBrk="0" hangingPunct="0">
              <a:lnSpc>
                <a:spcPct val="150000"/>
              </a:lnSpc>
            </a:pPr>
            <a:r>
              <a:rPr kumimoji="1" lang="en-US" sz="1600" dirty="0"/>
              <a:t>Post-Processing: </a:t>
            </a:r>
            <a:r>
              <a:rPr kumimoji="1" lang="en-US" sz="1600" b="0" dirty="0"/>
              <a:t>Apply transformations to the raw output to make it interpretable</a:t>
            </a:r>
          </a:p>
        </p:txBody>
      </p:sp>
      <p:grpSp>
        <p:nvGrpSpPr>
          <p:cNvPr id="3" name="Group 2"/>
          <p:cNvGrpSpPr/>
          <p:nvPr/>
        </p:nvGrpSpPr>
        <p:grpSpPr>
          <a:xfrm>
            <a:off x="1040829" y="3392388"/>
            <a:ext cx="7372548" cy="2801838"/>
            <a:chOff x="314308" y="3568890"/>
            <a:chExt cx="7801808" cy="3177985"/>
          </a:xfrm>
        </p:grpSpPr>
        <p:pic>
          <p:nvPicPr>
            <p:cNvPr id="2" name="Picture 1"/>
            <p:cNvPicPr>
              <a:picLocks noChangeAspect="1"/>
            </p:cNvPicPr>
            <p:nvPr/>
          </p:nvPicPr>
          <p:blipFill>
            <a:blip r:embed="rId2"/>
            <a:stretch>
              <a:fillRect/>
            </a:stretch>
          </p:blipFill>
          <p:spPr>
            <a:xfrm>
              <a:off x="314308" y="3568890"/>
              <a:ext cx="7801808" cy="3177985"/>
            </a:xfrm>
            <a:prstGeom prst="rect">
              <a:avLst/>
            </a:prstGeom>
          </p:spPr>
        </p:pic>
        <p:sp>
          <p:nvSpPr>
            <p:cNvPr id="6" name="Rectangle 5"/>
            <p:cNvSpPr/>
            <p:nvPr/>
          </p:nvSpPr>
          <p:spPr>
            <a:xfrm>
              <a:off x="6629400" y="5086349"/>
              <a:ext cx="1352550" cy="10953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제목 1">
            <a:extLst>
              <a:ext uri="{FF2B5EF4-FFF2-40B4-BE49-F238E27FC236}">
                <a16:creationId xmlns:a16="http://schemas.microsoft.com/office/drawing/2014/main" id="{C269E531-AC35-FE50-5AC0-ED1DF47AD70D}"/>
              </a:ext>
            </a:extLst>
          </p:cNvPr>
          <p:cNvSpPr>
            <a:spLocks noGrp="1"/>
          </p:cNvSpPr>
          <p:nvPr>
            <p:ph type="title"/>
          </p:nvPr>
        </p:nvSpPr>
        <p:spPr>
          <a:xfrm>
            <a:off x="320739" y="111125"/>
            <a:ext cx="6949440" cy="565150"/>
          </a:xfrm>
        </p:spPr>
        <p:txBody>
          <a:bodyPr>
            <a:normAutofit/>
          </a:bodyPr>
          <a:lstStyle/>
          <a:p>
            <a:r>
              <a:rPr lang="en-US" altLang="ko-KR" sz="2400" dirty="0"/>
              <a:t>CNN Inference</a:t>
            </a:r>
            <a:endParaRPr lang="ko-KR" altLang="en-US" sz="2400" dirty="0"/>
          </a:p>
        </p:txBody>
      </p:sp>
    </p:spTree>
    <p:extLst>
      <p:ext uri="{BB962C8B-B14F-4D97-AF65-F5344CB8AC3E}">
        <p14:creationId xmlns:p14="http://schemas.microsoft.com/office/powerpoint/2010/main" val="33036730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30</a:t>
            </a:fld>
            <a:endParaRPr lang="en-US" altLang="ko-KR"/>
          </a:p>
        </p:txBody>
      </p:sp>
      <p:sp>
        <p:nvSpPr>
          <p:cNvPr id="17" name="Title 1">
            <a:extLst>
              <a:ext uri="{FF2B5EF4-FFF2-40B4-BE49-F238E27FC236}">
                <a16:creationId xmlns:a16="http://schemas.microsoft.com/office/drawing/2014/main" id="{91697FAD-5D1E-1D33-B019-15B7590004DB}"/>
              </a:ext>
            </a:extLst>
          </p:cNvPr>
          <p:cNvSpPr txBox="1">
            <a:spLocks/>
          </p:cNvSpPr>
          <p:nvPr/>
        </p:nvSpPr>
        <p:spPr>
          <a:xfrm>
            <a:off x="192224" y="621062"/>
            <a:ext cx="8685076" cy="1036566"/>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To find maximum mantissa width based on Accuracy/</a:t>
            </a:r>
            <a:r>
              <a:rPr kumimoji="1" lang="en-US" sz="1800" b="1" dirty="0" err="1">
                <a:solidFill>
                  <a:srgbClr val="000066"/>
                </a:solidFill>
                <a:latin typeface="+mn-lt"/>
                <a:sym typeface="Wingdings" panose="05000000000000000000" pitchFamily="2" charset="2"/>
              </a:rPr>
              <a:t>mAP</a:t>
            </a:r>
            <a:r>
              <a:rPr kumimoji="1" lang="en-US" sz="1800" b="1" dirty="0">
                <a:solidFill>
                  <a:srgbClr val="000066"/>
                </a:solidFill>
                <a:latin typeface="+mn-lt"/>
                <a:sym typeface="Wingdings" panose="05000000000000000000" pitchFamily="2" charset="2"/>
              </a:rPr>
              <a:t> analysis:</a:t>
            </a:r>
          </a:p>
          <a:p>
            <a:pPr marL="800100" lvl="2" indent="-342900" algn="just"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A reference mantissa width is reduced linearly:</a:t>
            </a:r>
          </a:p>
          <a:p>
            <a:pPr marL="1257300" lvl="3" indent="-342900" algn="just" eaLnBrk="0" latinLnBrk="0" hangingPunct="0">
              <a:spcBef>
                <a:spcPct val="20000"/>
              </a:spcBef>
              <a:spcAft>
                <a:spcPts val="600"/>
              </a:spcAft>
              <a:buClr>
                <a:schemeClr val="tx2"/>
              </a:buClr>
              <a:buFont typeface="Wingdings" panose="05000000000000000000" pitchFamily="2" charset="2"/>
              <a:buChar char="§"/>
            </a:pPr>
            <a:r>
              <a:rPr kumimoji="1" lang="en-US" sz="1400" dirty="0">
                <a:solidFill>
                  <a:schemeClr val="tx1"/>
                </a:solidFill>
                <a:latin typeface="+mn-lt"/>
                <a:sym typeface="Wingdings" panose="05000000000000000000" pitchFamily="2" charset="2"/>
              </a:rPr>
              <a:t>Pre-determined exponent width, using Exponent Optimization Algorithm</a:t>
            </a:r>
          </a:p>
        </p:txBody>
      </p:sp>
      <p:sp>
        <p:nvSpPr>
          <p:cNvPr id="10" name="Title 1">
            <a:extLst>
              <a:ext uri="{FF2B5EF4-FFF2-40B4-BE49-F238E27FC236}">
                <a16:creationId xmlns:a16="http://schemas.microsoft.com/office/drawing/2014/main" id="{91697FAD-5D1E-1D33-B019-15B7590004DB}"/>
              </a:ext>
            </a:extLst>
          </p:cNvPr>
          <p:cNvSpPr txBox="1">
            <a:spLocks/>
          </p:cNvSpPr>
          <p:nvPr/>
        </p:nvSpPr>
        <p:spPr>
          <a:xfrm>
            <a:off x="79260" y="3964295"/>
            <a:ext cx="8483829" cy="580005"/>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Degradation Threshold for Uniform Precision Inference is 0.5%, while for training and mixed precision Inference is 2%.</a:t>
            </a:r>
          </a:p>
        </p:txBody>
      </p:sp>
      <p:sp>
        <p:nvSpPr>
          <p:cNvPr id="9" name="제목 1">
            <a:extLst>
              <a:ext uri="{FF2B5EF4-FFF2-40B4-BE49-F238E27FC236}">
                <a16:creationId xmlns:a16="http://schemas.microsoft.com/office/drawing/2014/main" id="{C269E531-AC35-FE50-5AC0-ED1DF47AD70D}"/>
              </a:ext>
            </a:extLst>
          </p:cNvPr>
          <p:cNvSpPr txBox="1">
            <a:spLocks/>
          </p:cNvSpPr>
          <p:nvPr/>
        </p:nvSpPr>
        <p:spPr>
          <a:xfrm>
            <a:off x="192224" y="198470"/>
            <a:ext cx="8614639" cy="311695"/>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457200" indent="-457200" algn="ctr" defTabSz="914400">
              <a:buAutoNum type="arabicPeriod"/>
            </a:pPr>
            <a:r>
              <a:rPr lang="en-US" altLang="ko-KR" sz="2000" dirty="0">
                <a:solidFill>
                  <a:srgbClr val="C00000"/>
                </a:solidFill>
              </a:rPr>
              <a:t>Determining Max Mantissa Width: </a:t>
            </a:r>
          </a:p>
          <a:p>
            <a:pPr algn="ctr" defTabSz="914400"/>
            <a:r>
              <a:rPr lang="en-US" altLang="ko-KR" sz="2000" dirty="0">
                <a:solidFill>
                  <a:srgbClr val="002060"/>
                </a:solidFill>
              </a:rPr>
              <a:t>Uniform Quantization</a:t>
            </a:r>
          </a:p>
        </p:txBody>
      </p:sp>
      <p:sp>
        <p:nvSpPr>
          <p:cNvPr id="15" name="Title 1">
            <a:extLst>
              <a:ext uri="{FF2B5EF4-FFF2-40B4-BE49-F238E27FC236}">
                <a16:creationId xmlns:a16="http://schemas.microsoft.com/office/drawing/2014/main" id="{91697FAD-5D1E-1D33-B019-15B7590004DB}"/>
              </a:ext>
            </a:extLst>
          </p:cNvPr>
          <p:cNvSpPr txBox="1">
            <a:spLocks/>
          </p:cNvSpPr>
          <p:nvPr/>
        </p:nvSpPr>
        <p:spPr>
          <a:xfrm>
            <a:off x="213073" y="6091748"/>
            <a:ext cx="7598123" cy="472564"/>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Best Case in terms of accuracy  </a:t>
            </a:r>
            <a:r>
              <a:rPr kumimoji="1" lang="en-US" sz="1800" dirty="0">
                <a:solidFill>
                  <a:srgbClr val="000066"/>
                </a:solidFill>
                <a:latin typeface="+mn-lt"/>
                <a:sym typeface="Wingdings" panose="05000000000000000000" pitchFamily="2" charset="2"/>
              </a:rPr>
              <a:t>Need smaller data width for HW</a:t>
            </a:r>
          </a:p>
        </p:txBody>
      </p:sp>
      <p:sp>
        <p:nvSpPr>
          <p:cNvPr id="16" name="Rectangle 15"/>
          <p:cNvSpPr/>
          <p:nvPr/>
        </p:nvSpPr>
        <p:spPr>
          <a:xfrm>
            <a:off x="441960" y="5570220"/>
            <a:ext cx="8465820" cy="289560"/>
          </a:xfrm>
          <a:prstGeom prst="rect">
            <a:avLst/>
          </a:prstGeom>
          <a:no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428984" y="4648696"/>
            <a:ext cx="8501943" cy="1493024"/>
          </a:xfrm>
          <a:prstGeom prst="rect">
            <a:avLst/>
          </a:prstGeom>
        </p:spPr>
      </p:pic>
      <p:pic>
        <p:nvPicPr>
          <p:cNvPr id="12" name="Picture 11"/>
          <p:cNvPicPr>
            <a:picLocks noChangeAspect="1"/>
          </p:cNvPicPr>
          <p:nvPr/>
        </p:nvPicPr>
        <p:blipFill>
          <a:blip r:embed="rId4"/>
          <a:stretch>
            <a:fillRect/>
          </a:stretch>
        </p:blipFill>
        <p:spPr>
          <a:xfrm>
            <a:off x="428984" y="1726658"/>
            <a:ext cx="8483829" cy="2101755"/>
          </a:xfrm>
          <a:prstGeom prst="rect">
            <a:avLst/>
          </a:prstGeom>
        </p:spPr>
      </p:pic>
      <p:sp>
        <p:nvSpPr>
          <p:cNvPr id="14" name="Rectangle 13"/>
          <p:cNvSpPr/>
          <p:nvPr/>
        </p:nvSpPr>
        <p:spPr>
          <a:xfrm>
            <a:off x="443396" y="3194928"/>
            <a:ext cx="8435340" cy="291284"/>
          </a:xfrm>
          <a:prstGeom prst="rect">
            <a:avLst/>
          </a:prstGeom>
          <a:solidFill>
            <a:srgbClr val="0070C0">
              <a:alpha val="26000"/>
            </a:srgbClr>
          </a:solidFill>
          <a:ln>
            <a:solidFill>
              <a:srgbClr val="0066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38055" y="3180364"/>
            <a:ext cx="739013" cy="320412"/>
          </a:xfrm>
          <a:prstGeom prst="ellipse">
            <a:avLst/>
          </a:prstGeom>
          <a:noFill/>
          <a:ln w="19050">
            <a:solidFill>
              <a:srgbClr val="0066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1534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31</a:t>
            </a:fld>
            <a:endParaRPr lang="en-US" altLang="ko-KR"/>
          </a:p>
        </p:txBody>
      </p:sp>
      <p:sp>
        <p:nvSpPr>
          <p:cNvPr id="17" name="Title 1">
            <a:extLst>
              <a:ext uri="{FF2B5EF4-FFF2-40B4-BE49-F238E27FC236}">
                <a16:creationId xmlns:a16="http://schemas.microsoft.com/office/drawing/2014/main" id="{91697FAD-5D1E-1D33-B019-15B7590004DB}"/>
              </a:ext>
            </a:extLst>
          </p:cNvPr>
          <p:cNvSpPr txBox="1">
            <a:spLocks/>
          </p:cNvSpPr>
          <p:nvPr/>
        </p:nvSpPr>
        <p:spPr>
          <a:xfrm>
            <a:off x="-195553" y="683994"/>
            <a:ext cx="9433598" cy="1747639"/>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800100" lvl="2" indent="-342900" algn="just"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SQNR Threshold will be used to find the minimum width for each layer</a:t>
            </a:r>
          </a:p>
          <a:p>
            <a:pPr marL="1257300" lvl="3" indent="-342900" algn="just" eaLnBrk="0" latinLnBrk="0" hangingPunct="0">
              <a:spcBef>
                <a:spcPct val="20000"/>
              </a:spcBef>
              <a:spcAft>
                <a:spcPts val="600"/>
              </a:spcAft>
              <a:buClr>
                <a:schemeClr val="tx2"/>
              </a:buClr>
              <a:buFont typeface="Arial" panose="020B0604020202020204" pitchFamily="34" charset="0"/>
              <a:buChar char="•"/>
            </a:pPr>
            <a:r>
              <a:rPr kumimoji="1" lang="en-US" sz="1800" dirty="0">
                <a:solidFill>
                  <a:schemeClr val="tx1"/>
                </a:solidFill>
                <a:latin typeface="+mn-lt"/>
                <a:sym typeface="Wingdings" panose="05000000000000000000" pitchFamily="2" charset="2"/>
              </a:rPr>
              <a:t>Calculate SQNR and accuracy/</a:t>
            </a:r>
            <a:r>
              <a:rPr kumimoji="1" lang="en-US" sz="1800" dirty="0" err="1">
                <a:solidFill>
                  <a:schemeClr val="tx1"/>
                </a:solidFill>
                <a:latin typeface="+mn-lt"/>
                <a:sym typeface="Wingdings" panose="05000000000000000000" pitchFamily="2" charset="2"/>
              </a:rPr>
              <a:t>mAP</a:t>
            </a:r>
            <a:r>
              <a:rPr kumimoji="1" lang="en-US" sz="1800" dirty="0">
                <a:solidFill>
                  <a:schemeClr val="tx1"/>
                </a:solidFill>
                <a:latin typeface="+mn-lt"/>
                <a:sym typeface="Wingdings" panose="05000000000000000000" pitchFamily="2" charset="2"/>
              </a:rPr>
              <a:t> both to determine relationship</a:t>
            </a:r>
          </a:p>
          <a:p>
            <a:pPr marL="800100" lvl="2" indent="-342900" algn="just"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For all layers </a:t>
            </a:r>
            <a:r>
              <a:rPr kumimoji="1" lang="en-US" sz="1800" b="1" dirty="0" err="1">
                <a:solidFill>
                  <a:srgbClr val="000066"/>
                </a:solidFill>
                <a:latin typeface="+mn-lt"/>
                <a:sym typeface="Wingdings" panose="05000000000000000000" pitchFamily="2" charset="2"/>
              </a:rPr>
              <a:t>Man</a:t>
            </a:r>
            <a:r>
              <a:rPr kumimoji="1" lang="en-US" sz="1800" b="1" baseline="-25000" dirty="0" err="1">
                <a:solidFill>
                  <a:srgbClr val="000066"/>
                </a:solidFill>
                <a:latin typeface="+mn-lt"/>
                <a:sym typeface="Wingdings" panose="05000000000000000000" pitchFamily="2" charset="2"/>
              </a:rPr>
              <a:t>max</a:t>
            </a:r>
            <a:r>
              <a:rPr kumimoji="1" lang="en-US" sz="1800" b="1" dirty="0">
                <a:solidFill>
                  <a:srgbClr val="000066"/>
                </a:solidFill>
                <a:latin typeface="+mn-lt"/>
                <a:sym typeface="Wingdings" panose="05000000000000000000" pitchFamily="2" charset="2"/>
              </a:rPr>
              <a:t> = </a:t>
            </a:r>
            <a:r>
              <a:rPr kumimoji="1" lang="en-US" sz="1800" b="1" dirty="0" err="1">
                <a:solidFill>
                  <a:srgbClr val="000066"/>
                </a:solidFill>
                <a:latin typeface="+mn-lt"/>
                <a:sym typeface="Wingdings" panose="05000000000000000000" pitchFamily="2" charset="2"/>
              </a:rPr>
              <a:t>Man</a:t>
            </a:r>
            <a:r>
              <a:rPr kumimoji="1" lang="en-US" sz="1800" b="1" baseline="-25000" dirty="0" err="1">
                <a:solidFill>
                  <a:srgbClr val="000066"/>
                </a:solidFill>
                <a:latin typeface="+mn-lt"/>
                <a:sym typeface="Wingdings" panose="05000000000000000000" pitchFamily="2" charset="2"/>
              </a:rPr>
              <a:t>ref</a:t>
            </a:r>
            <a:r>
              <a:rPr kumimoji="1" lang="en-US" sz="1800" b="1" dirty="0">
                <a:solidFill>
                  <a:srgbClr val="000066"/>
                </a:solidFill>
                <a:latin typeface="+mn-lt"/>
                <a:sym typeface="Wingdings" panose="05000000000000000000" pitchFamily="2" charset="2"/>
              </a:rPr>
              <a:t> – M will be used:</a:t>
            </a:r>
          </a:p>
          <a:p>
            <a:pPr marL="1257300" lvl="3" indent="-342900" algn="just" eaLnBrk="0" latinLnBrk="0" hangingPunct="0">
              <a:spcBef>
                <a:spcPct val="20000"/>
              </a:spcBef>
              <a:spcAft>
                <a:spcPts val="600"/>
              </a:spcAft>
              <a:buClr>
                <a:schemeClr val="tx2"/>
              </a:buClr>
              <a:buFont typeface="Arial" panose="020B0604020202020204" pitchFamily="34" charset="0"/>
              <a:buChar char="•"/>
            </a:pPr>
            <a:r>
              <a:rPr kumimoji="1" lang="en-US" sz="1800" dirty="0">
                <a:solidFill>
                  <a:schemeClr val="tx1"/>
                </a:solidFill>
                <a:latin typeface="+mn-lt"/>
                <a:sym typeface="Wingdings" panose="05000000000000000000" pitchFamily="2" charset="2"/>
              </a:rPr>
              <a:t>One layer at a time is reduced to a smaller mantissa width</a:t>
            </a:r>
          </a:p>
        </p:txBody>
      </p:sp>
      <p:sp>
        <p:nvSpPr>
          <p:cNvPr id="7" name="제목 1">
            <a:extLst>
              <a:ext uri="{FF2B5EF4-FFF2-40B4-BE49-F238E27FC236}">
                <a16:creationId xmlns:a16="http://schemas.microsoft.com/office/drawing/2014/main" id="{C269E531-AC35-FE50-5AC0-ED1DF47AD70D}"/>
              </a:ext>
            </a:extLst>
          </p:cNvPr>
          <p:cNvSpPr txBox="1">
            <a:spLocks/>
          </p:cNvSpPr>
          <p:nvPr/>
        </p:nvSpPr>
        <p:spPr>
          <a:xfrm>
            <a:off x="242001" y="-1806"/>
            <a:ext cx="8659997" cy="683994"/>
          </a:xfrm>
          <a:prstGeom prst="rect">
            <a:avLst/>
          </a:prstGeom>
        </p:spPr>
        <p:txBody>
          <a:bodyPr vert="horz" lIns="91440" tIns="45720" rIns="91440" bIns="45720" rtlCol="0" anchor="ctr">
            <a:normAutofit lnSpcReduction="10000"/>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2. Finding Minimum mantissa width: </a:t>
            </a:r>
          </a:p>
          <a:p>
            <a:pPr algn="ctr" defTabSz="914400"/>
            <a:r>
              <a:rPr lang="en-US" altLang="ko-KR" sz="2000" dirty="0">
                <a:solidFill>
                  <a:srgbClr val="002060"/>
                </a:solidFill>
              </a:rPr>
              <a:t>coordinate descent Quantization with restoration</a:t>
            </a:r>
          </a:p>
        </p:txBody>
      </p:sp>
      <p:pic>
        <p:nvPicPr>
          <p:cNvPr id="10" name="Picture 9"/>
          <p:cNvPicPr>
            <a:picLocks noChangeAspect="1"/>
          </p:cNvPicPr>
          <p:nvPr/>
        </p:nvPicPr>
        <p:blipFill>
          <a:blip r:embed="rId3"/>
          <a:stretch>
            <a:fillRect/>
          </a:stretch>
        </p:blipFill>
        <p:spPr>
          <a:xfrm>
            <a:off x="514405" y="4034102"/>
            <a:ext cx="3936945" cy="2366356"/>
          </a:xfrm>
          <a:prstGeom prst="rect">
            <a:avLst/>
          </a:prstGeom>
        </p:spPr>
      </p:pic>
      <p:pic>
        <p:nvPicPr>
          <p:cNvPr id="12" name="Picture 11"/>
          <p:cNvPicPr>
            <a:picLocks noChangeAspect="1"/>
          </p:cNvPicPr>
          <p:nvPr/>
        </p:nvPicPr>
        <p:blipFill>
          <a:blip r:embed="rId4"/>
          <a:stretch>
            <a:fillRect/>
          </a:stretch>
        </p:blipFill>
        <p:spPr>
          <a:xfrm>
            <a:off x="4851455" y="4039526"/>
            <a:ext cx="3936945" cy="2366356"/>
          </a:xfrm>
          <a:prstGeom prst="rect">
            <a:avLst/>
          </a:prstGeom>
        </p:spPr>
      </p:pic>
      <p:cxnSp>
        <p:nvCxnSpPr>
          <p:cNvPr id="14" name="Straight Connector 13"/>
          <p:cNvCxnSpPr/>
          <p:nvPr/>
        </p:nvCxnSpPr>
        <p:spPr>
          <a:xfrm>
            <a:off x="5314950" y="5279854"/>
            <a:ext cx="28702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stretch>
            <a:fillRect/>
          </a:stretch>
        </p:blipFill>
        <p:spPr>
          <a:xfrm>
            <a:off x="1679196" y="2541248"/>
            <a:ext cx="5785605" cy="1377815"/>
          </a:xfrm>
          <a:prstGeom prst="rect">
            <a:avLst/>
          </a:prstGeom>
        </p:spPr>
      </p:pic>
    </p:spTree>
    <p:extLst>
      <p:ext uri="{BB962C8B-B14F-4D97-AF65-F5344CB8AC3E}">
        <p14:creationId xmlns:p14="http://schemas.microsoft.com/office/powerpoint/2010/main" val="25129281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9601" y="696750"/>
            <a:ext cx="7919904" cy="6175765"/>
          </a:xfrm>
          <a:prstGeom prst="rect">
            <a:avLst/>
          </a:prstGeom>
        </p:spPr>
      </p:pic>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32</a:t>
            </a:fld>
            <a:endParaRPr lang="en-US" altLang="ko-KR"/>
          </a:p>
        </p:txBody>
      </p:sp>
      <p:sp>
        <p:nvSpPr>
          <p:cNvPr id="13" name="TextBox 12"/>
          <p:cNvSpPr txBox="1"/>
          <p:nvPr/>
        </p:nvSpPr>
        <p:spPr>
          <a:xfrm>
            <a:off x="1269094" y="879384"/>
            <a:ext cx="1846217" cy="631916"/>
          </a:xfrm>
          <a:prstGeom prst="rect">
            <a:avLst/>
          </a:prstGeom>
          <a:solidFill>
            <a:schemeClr val="bg1">
              <a:lumMod val="95000"/>
            </a:schemeClr>
          </a:solidFill>
          <a:ln>
            <a:solidFill>
              <a:schemeClr val="tx1"/>
            </a:solidFill>
          </a:ln>
        </p:spPr>
        <p:txBody>
          <a:bodyPr vert="horz" wrap="square" lIns="91440" tIns="45720" rIns="91440" bIns="45720" rtlCol="0" anchor="ctr">
            <a:noAutofit/>
          </a:bodyPr>
          <a:lstStyle/>
          <a:p>
            <a:pPr algn="ctr" fontAlgn="auto">
              <a:lnSpc>
                <a:spcPct val="170000"/>
              </a:lnSpc>
              <a:spcAft>
                <a:spcPts val="0"/>
              </a:spcAft>
            </a:pPr>
            <a:r>
              <a:rPr lang="en-US" sz="900" b="1" dirty="0">
                <a:solidFill>
                  <a:schemeClr val="accent2">
                    <a:lumMod val="50000"/>
                  </a:schemeClr>
                </a:solidFill>
              </a:rPr>
              <a:t>Optimize one layer at a time based on SQNR Threshold</a:t>
            </a:r>
          </a:p>
          <a:p>
            <a:pPr algn="ctr" fontAlgn="auto">
              <a:lnSpc>
                <a:spcPct val="170000"/>
              </a:lnSpc>
              <a:spcAft>
                <a:spcPts val="0"/>
              </a:spcAft>
            </a:pPr>
            <a:r>
              <a:rPr lang="en-US" sz="900" b="1" dirty="0">
                <a:solidFill>
                  <a:schemeClr val="accent2">
                    <a:lumMod val="50000"/>
                  </a:schemeClr>
                </a:solidFill>
              </a:rPr>
              <a:t>(Local Decisions)</a:t>
            </a:r>
          </a:p>
        </p:txBody>
      </p:sp>
      <p:sp>
        <p:nvSpPr>
          <p:cNvPr id="8" name="제목 1">
            <a:extLst>
              <a:ext uri="{FF2B5EF4-FFF2-40B4-BE49-F238E27FC236}">
                <a16:creationId xmlns:a16="http://schemas.microsoft.com/office/drawing/2014/main" id="{C269E531-AC35-FE50-5AC0-ED1DF47AD70D}"/>
              </a:ext>
            </a:extLst>
          </p:cNvPr>
          <p:cNvSpPr txBox="1">
            <a:spLocks/>
          </p:cNvSpPr>
          <p:nvPr/>
        </p:nvSpPr>
        <p:spPr>
          <a:xfrm>
            <a:off x="457162" y="0"/>
            <a:ext cx="8402582" cy="683994"/>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3. Initial Chromosomes Generation: </a:t>
            </a:r>
          </a:p>
          <a:p>
            <a:pPr algn="ctr" defTabSz="914400"/>
            <a:r>
              <a:rPr lang="en-US" altLang="ko-KR" sz="2000" dirty="0">
                <a:solidFill>
                  <a:srgbClr val="002060"/>
                </a:solidFill>
              </a:rPr>
              <a:t>Greedy Algorithm (Mantissa Width based on SQNR)</a:t>
            </a:r>
          </a:p>
        </p:txBody>
      </p:sp>
    </p:spTree>
    <p:extLst>
      <p:ext uri="{BB962C8B-B14F-4D97-AF65-F5344CB8AC3E}">
        <p14:creationId xmlns:p14="http://schemas.microsoft.com/office/powerpoint/2010/main" val="10105612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33</a:t>
            </a:fld>
            <a:endParaRPr lang="en-US" altLang="ko-KR"/>
          </a:p>
        </p:txBody>
      </p:sp>
      <p:sp>
        <p:nvSpPr>
          <p:cNvPr id="17" name="Title 1">
            <a:extLst>
              <a:ext uri="{FF2B5EF4-FFF2-40B4-BE49-F238E27FC236}">
                <a16:creationId xmlns:a16="http://schemas.microsoft.com/office/drawing/2014/main" id="{91697FAD-5D1E-1D33-B019-15B7590004DB}"/>
              </a:ext>
            </a:extLst>
          </p:cNvPr>
          <p:cNvSpPr txBox="1">
            <a:spLocks/>
          </p:cNvSpPr>
          <p:nvPr/>
        </p:nvSpPr>
        <p:spPr>
          <a:xfrm>
            <a:off x="161383" y="617892"/>
            <a:ext cx="8947121" cy="773184"/>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All Genes (mantissa width) in each Chromosome satisfy SQNR Threshold</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Only for that specific image</a:t>
            </a:r>
          </a:p>
        </p:txBody>
      </p:sp>
      <p:sp>
        <p:nvSpPr>
          <p:cNvPr id="18" name="Title 1">
            <a:extLst>
              <a:ext uri="{FF2B5EF4-FFF2-40B4-BE49-F238E27FC236}">
                <a16:creationId xmlns:a16="http://schemas.microsoft.com/office/drawing/2014/main" id="{91697FAD-5D1E-1D33-B019-15B7590004DB}"/>
              </a:ext>
            </a:extLst>
          </p:cNvPr>
          <p:cNvSpPr txBox="1">
            <a:spLocks/>
          </p:cNvSpPr>
          <p:nvPr/>
        </p:nvSpPr>
        <p:spPr>
          <a:xfrm>
            <a:off x="0" y="2011617"/>
            <a:ext cx="8982617" cy="304800"/>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800100" lvl="2" indent="-342900" algn="just" eaLnBrk="0" latinLnBrk="0" hangingPunct="0">
              <a:spcBef>
                <a:spcPct val="20000"/>
              </a:spcBef>
              <a:spcAft>
                <a:spcPts val="600"/>
              </a:spcAft>
              <a:buClr>
                <a:schemeClr val="tx2"/>
              </a:buClr>
              <a:buFont typeface="Wingdings" panose="05000000000000000000" pitchFamily="2" charset="2"/>
              <a:buChar char="v"/>
            </a:pPr>
            <a:endParaRPr kumimoji="1" lang="en-US" sz="1800" b="1" dirty="0">
              <a:solidFill>
                <a:srgbClr val="000066"/>
              </a:solidFill>
              <a:latin typeface="+mn-lt"/>
              <a:sym typeface="Wingdings" panose="05000000000000000000" pitchFamily="2" charset="2"/>
            </a:endParaRPr>
          </a:p>
        </p:txBody>
      </p:sp>
      <p:sp>
        <p:nvSpPr>
          <p:cNvPr id="10" name="제목 1">
            <a:extLst>
              <a:ext uri="{FF2B5EF4-FFF2-40B4-BE49-F238E27FC236}">
                <a16:creationId xmlns:a16="http://schemas.microsoft.com/office/drawing/2014/main" id="{C269E531-AC35-FE50-5AC0-ED1DF47AD70D}"/>
              </a:ext>
            </a:extLst>
          </p:cNvPr>
          <p:cNvSpPr txBox="1">
            <a:spLocks/>
          </p:cNvSpPr>
          <p:nvPr/>
        </p:nvSpPr>
        <p:spPr>
          <a:xfrm>
            <a:off x="1007811" y="83682"/>
            <a:ext cx="7128377" cy="444500"/>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3. Initial Chromosomes Generation:</a:t>
            </a:r>
          </a:p>
          <a:p>
            <a:pPr algn="ctr" defTabSz="914400"/>
            <a:r>
              <a:rPr lang="en-US" altLang="ko-KR" sz="2000" dirty="0">
                <a:solidFill>
                  <a:srgbClr val="002060"/>
                </a:solidFill>
              </a:rPr>
              <a:t>illustration</a:t>
            </a:r>
          </a:p>
        </p:txBody>
      </p:sp>
      <p:sp>
        <p:nvSpPr>
          <p:cNvPr id="5" name="Rectangle 4"/>
          <p:cNvSpPr/>
          <p:nvPr/>
        </p:nvSpPr>
        <p:spPr>
          <a:xfrm>
            <a:off x="161383" y="5482733"/>
            <a:ext cx="7875450" cy="1114151"/>
          </a:xfrm>
          <a:prstGeom prst="rect">
            <a:avLst/>
          </a:prstGeom>
        </p:spPr>
        <p:txBody>
          <a:bodyPr wrap="square">
            <a:spAutoFit/>
          </a:bodyPr>
          <a:lstStyle/>
          <a:p>
            <a:pPr marL="342900" lvl="1" indent="-342900" eaLnBrk="0" hangingPunct="0">
              <a:spcBef>
                <a:spcPct val="20000"/>
              </a:spcBef>
              <a:spcAft>
                <a:spcPts val="600"/>
              </a:spcAft>
              <a:buClr>
                <a:schemeClr val="tx2"/>
              </a:buClr>
              <a:buFont typeface="Wingdings" panose="05000000000000000000" pitchFamily="2" charset="2"/>
              <a:buChar char="v"/>
            </a:pPr>
            <a:r>
              <a:rPr kumimoji="1" lang="en-US" b="1" dirty="0">
                <a:solidFill>
                  <a:srgbClr val="000066"/>
                </a:solidFill>
                <a:sym typeface="Wingdings" panose="05000000000000000000" pitchFamily="2" charset="2"/>
              </a:rPr>
              <a:t>Identify one chromosome which performs well for all images</a:t>
            </a:r>
          </a:p>
          <a:p>
            <a:pPr marL="800100" lvl="2" indent="-342900" eaLnBrk="0" hangingPunct="0">
              <a:spcBef>
                <a:spcPct val="20000"/>
              </a:spcBef>
              <a:spcAft>
                <a:spcPts val="600"/>
              </a:spcAft>
              <a:buClr>
                <a:schemeClr val="tx2"/>
              </a:buClr>
              <a:buFont typeface="Arial" panose="020B0604020202020204" pitchFamily="34" charset="0"/>
              <a:buChar char="•"/>
            </a:pPr>
            <a:r>
              <a:rPr kumimoji="1" lang="en-US" sz="1600" dirty="0">
                <a:sym typeface="Wingdings" panose="05000000000000000000" pitchFamily="2" charset="2"/>
              </a:rPr>
              <a:t>High Accuracy and Low number of bits for each layer</a:t>
            </a:r>
          </a:p>
          <a:p>
            <a:pPr marL="800100" lvl="2" indent="-342900" eaLnBrk="0" hangingPunct="0">
              <a:spcBef>
                <a:spcPct val="20000"/>
              </a:spcBef>
              <a:spcAft>
                <a:spcPts val="600"/>
              </a:spcAft>
              <a:buClr>
                <a:schemeClr val="tx2"/>
              </a:buClr>
              <a:buFont typeface="Arial" panose="020B0604020202020204" pitchFamily="34" charset="0"/>
              <a:buChar char="•"/>
            </a:pPr>
            <a:r>
              <a:rPr kumimoji="1" lang="en-US" sz="1600" dirty="0">
                <a:sym typeface="Wingdings" panose="05000000000000000000" pitchFamily="2" charset="2"/>
              </a:rPr>
              <a:t>Greedy algorithm  Limited Exploring Capability</a:t>
            </a:r>
          </a:p>
        </p:txBody>
      </p:sp>
      <p:sp>
        <p:nvSpPr>
          <p:cNvPr id="9" name="Title 1">
            <a:extLst>
              <a:ext uri="{FF2B5EF4-FFF2-40B4-BE49-F238E27FC236}">
                <a16:creationId xmlns:a16="http://schemas.microsoft.com/office/drawing/2014/main" id="{91697FAD-5D1E-1D33-B019-15B7590004DB}"/>
              </a:ext>
            </a:extLst>
          </p:cNvPr>
          <p:cNvSpPr txBox="1">
            <a:spLocks/>
          </p:cNvSpPr>
          <p:nvPr/>
        </p:nvSpPr>
        <p:spPr>
          <a:xfrm>
            <a:off x="196693" y="3067074"/>
            <a:ext cx="8661557" cy="773184"/>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YOLOv2-Tiny Example with 9 layers and 5000 Validation Image dataset</a:t>
            </a:r>
            <a:endParaRPr kumimoji="1" lang="en-US" sz="1600" dirty="0">
              <a:solidFill>
                <a:schemeClr val="tx1"/>
              </a:solidFill>
              <a:latin typeface="+mn-lt"/>
              <a:sym typeface="Wingdings" panose="05000000000000000000" pitchFamily="2" charset="2"/>
            </a:endParaRPr>
          </a:p>
        </p:txBody>
      </p:sp>
      <p:pic>
        <p:nvPicPr>
          <p:cNvPr id="7" name="Picture 6"/>
          <p:cNvPicPr>
            <a:picLocks noChangeAspect="1"/>
          </p:cNvPicPr>
          <p:nvPr/>
        </p:nvPicPr>
        <p:blipFill>
          <a:blip r:embed="rId3"/>
          <a:stretch>
            <a:fillRect/>
          </a:stretch>
        </p:blipFill>
        <p:spPr>
          <a:xfrm>
            <a:off x="1099601" y="1547461"/>
            <a:ext cx="6783413" cy="1366400"/>
          </a:xfrm>
          <a:prstGeom prst="rect">
            <a:avLst/>
          </a:prstGeom>
        </p:spPr>
      </p:pic>
      <p:pic>
        <p:nvPicPr>
          <p:cNvPr id="8" name="Picture 7"/>
          <p:cNvPicPr>
            <a:picLocks noChangeAspect="1"/>
          </p:cNvPicPr>
          <p:nvPr/>
        </p:nvPicPr>
        <p:blipFill>
          <a:blip r:embed="rId4"/>
          <a:stretch>
            <a:fillRect/>
          </a:stretch>
        </p:blipFill>
        <p:spPr>
          <a:xfrm>
            <a:off x="1099600" y="3716566"/>
            <a:ext cx="6783414" cy="1366400"/>
          </a:xfrm>
          <a:prstGeom prst="rect">
            <a:avLst/>
          </a:prstGeom>
        </p:spPr>
      </p:pic>
    </p:spTree>
    <p:extLst>
      <p:ext uri="{BB962C8B-B14F-4D97-AF65-F5344CB8AC3E}">
        <p14:creationId xmlns:p14="http://schemas.microsoft.com/office/powerpoint/2010/main" val="37122075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34</a:t>
            </a:fld>
            <a:endParaRPr lang="en-US" altLang="ko-KR"/>
          </a:p>
        </p:txBody>
      </p:sp>
      <p:sp>
        <p:nvSpPr>
          <p:cNvPr id="10" name="제목 1">
            <a:extLst>
              <a:ext uri="{FF2B5EF4-FFF2-40B4-BE49-F238E27FC236}">
                <a16:creationId xmlns:a16="http://schemas.microsoft.com/office/drawing/2014/main" id="{C269E531-AC35-FE50-5AC0-ED1DF47AD70D}"/>
              </a:ext>
            </a:extLst>
          </p:cNvPr>
          <p:cNvSpPr txBox="1">
            <a:spLocks/>
          </p:cNvSpPr>
          <p:nvPr/>
        </p:nvSpPr>
        <p:spPr>
          <a:xfrm>
            <a:off x="639511" y="132468"/>
            <a:ext cx="7864978" cy="385256"/>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Genetic Algorithm: </a:t>
            </a:r>
          </a:p>
          <a:p>
            <a:pPr algn="ctr" defTabSz="914400"/>
            <a:r>
              <a:rPr lang="en-US" altLang="ko-KR" sz="2000" dirty="0">
                <a:solidFill>
                  <a:srgbClr val="002060"/>
                </a:solidFill>
              </a:rPr>
              <a:t>1. Population Initialization</a:t>
            </a:r>
          </a:p>
        </p:txBody>
      </p:sp>
      <p:pic>
        <p:nvPicPr>
          <p:cNvPr id="5" name="Picture 4"/>
          <p:cNvPicPr>
            <a:picLocks noChangeAspect="1"/>
          </p:cNvPicPr>
          <p:nvPr/>
        </p:nvPicPr>
        <p:blipFill>
          <a:blip r:embed="rId3"/>
          <a:stretch>
            <a:fillRect/>
          </a:stretch>
        </p:blipFill>
        <p:spPr>
          <a:xfrm>
            <a:off x="500903" y="662124"/>
            <a:ext cx="8260989" cy="3024000"/>
          </a:xfrm>
          <a:prstGeom prst="rect">
            <a:avLst/>
          </a:prstGeom>
        </p:spPr>
      </p:pic>
      <p:sp>
        <p:nvSpPr>
          <p:cNvPr id="8" name="TextBox 7"/>
          <p:cNvSpPr txBox="1"/>
          <p:nvPr/>
        </p:nvSpPr>
        <p:spPr>
          <a:xfrm>
            <a:off x="6956444" y="1971204"/>
            <a:ext cx="914400" cy="260070"/>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900" dirty="0">
                <a:solidFill>
                  <a:srgbClr val="C00000"/>
                </a:solidFill>
              </a:rPr>
              <a:t>(Chromosomes satisfying SQNR)</a:t>
            </a:r>
          </a:p>
        </p:txBody>
      </p:sp>
      <p:pic>
        <p:nvPicPr>
          <p:cNvPr id="3" name="Picture 2"/>
          <p:cNvPicPr>
            <a:picLocks noChangeAspect="1"/>
          </p:cNvPicPr>
          <p:nvPr/>
        </p:nvPicPr>
        <p:blipFill>
          <a:blip r:embed="rId4"/>
          <a:stretch>
            <a:fillRect/>
          </a:stretch>
        </p:blipFill>
        <p:spPr>
          <a:xfrm>
            <a:off x="639511" y="4785524"/>
            <a:ext cx="3637969" cy="1814400"/>
          </a:xfrm>
          <a:prstGeom prst="rect">
            <a:avLst/>
          </a:prstGeom>
        </p:spPr>
      </p:pic>
      <p:pic>
        <p:nvPicPr>
          <p:cNvPr id="7" name="Picture 6"/>
          <p:cNvPicPr>
            <a:picLocks noChangeAspect="1"/>
          </p:cNvPicPr>
          <p:nvPr/>
        </p:nvPicPr>
        <p:blipFill>
          <a:blip r:embed="rId5"/>
          <a:stretch>
            <a:fillRect/>
          </a:stretch>
        </p:blipFill>
        <p:spPr>
          <a:xfrm>
            <a:off x="4866520" y="4785524"/>
            <a:ext cx="3637969" cy="1814400"/>
          </a:xfrm>
          <a:prstGeom prst="rect">
            <a:avLst/>
          </a:prstGeom>
        </p:spPr>
      </p:pic>
      <p:sp>
        <p:nvSpPr>
          <p:cNvPr id="12" name="Title 1">
            <a:extLst>
              <a:ext uri="{FF2B5EF4-FFF2-40B4-BE49-F238E27FC236}">
                <a16:creationId xmlns:a16="http://schemas.microsoft.com/office/drawing/2014/main" id="{91697FAD-5D1E-1D33-B019-15B7590004DB}"/>
              </a:ext>
            </a:extLst>
          </p:cNvPr>
          <p:cNvSpPr txBox="1">
            <a:spLocks/>
          </p:cNvSpPr>
          <p:nvPr/>
        </p:nvSpPr>
        <p:spPr>
          <a:xfrm>
            <a:off x="161383" y="3781272"/>
            <a:ext cx="8947121" cy="857301"/>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Mantissa Widths are Genes</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800" dirty="0">
                <a:solidFill>
                  <a:schemeClr val="tx1"/>
                </a:solidFill>
                <a:latin typeface="+mn-lt"/>
                <a:sym typeface="Wingdings" panose="05000000000000000000" pitchFamily="2" charset="2"/>
              </a:rPr>
              <a:t>L0-L_Last represents Mantissa Width for Output FMAP of a General CNN </a:t>
            </a:r>
          </a:p>
        </p:txBody>
      </p:sp>
    </p:spTree>
    <p:extLst>
      <p:ext uri="{BB962C8B-B14F-4D97-AF65-F5344CB8AC3E}">
        <p14:creationId xmlns:p14="http://schemas.microsoft.com/office/powerpoint/2010/main" val="23222599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35</a:t>
            </a:fld>
            <a:endParaRPr lang="en-US" altLang="ko-KR"/>
          </a:p>
        </p:txBody>
      </p:sp>
      <p:sp>
        <p:nvSpPr>
          <p:cNvPr id="13" name="Title 1">
            <a:extLst>
              <a:ext uri="{FF2B5EF4-FFF2-40B4-BE49-F238E27FC236}">
                <a16:creationId xmlns:a16="http://schemas.microsoft.com/office/drawing/2014/main" id="{91697FAD-5D1E-1D33-B019-15B7590004DB}"/>
              </a:ext>
            </a:extLst>
          </p:cNvPr>
          <p:cNvSpPr txBox="1">
            <a:spLocks/>
          </p:cNvSpPr>
          <p:nvPr/>
        </p:nvSpPr>
        <p:spPr>
          <a:xfrm>
            <a:off x="170712" y="615029"/>
            <a:ext cx="8752820" cy="939082"/>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Fitness</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Calculated by dividing accuracy/</a:t>
            </a:r>
            <a:r>
              <a:rPr kumimoji="1" lang="en-US" sz="1600" dirty="0" err="1">
                <a:solidFill>
                  <a:schemeClr val="tx1"/>
                </a:solidFill>
                <a:latin typeface="+mn-lt"/>
                <a:sym typeface="Wingdings" panose="05000000000000000000" pitchFamily="2" charset="2"/>
              </a:rPr>
              <a:t>mAP</a:t>
            </a:r>
            <a:r>
              <a:rPr kumimoji="1" lang="en-US" sz="1600" dirty="0">
                <a:solidFill>
                  <a:schemeClr val="tx1"/>
                </a:solidFill>
                <a:latin typeface="+mn-lt"/>
                <a:sym typeface="Wingdings" panose="05000000000000000000" pitchFamily="2" charset="2"/>
              </a:rPr>
              <a:t> with the sum of mantissa widths to find the balance between accuracy and hardware</a:t>
            </a:r>
          </a:p>
          <a:p>
            <a:pPr marL="800100" lvl="2" indent="-342900" eaLnBrk="0" latinLnBrk="0" hangingPunct="0">
              <a:spcBef>
                <a:spcPct val="20000"/>
              </a:spcBef>
              <a:spcAft>
                <a:spcPts val="600"/>
              </a:spcAft>
              <a:buClr>
                <a:schemeClr val="tx2"/>
              </a:buClr>
              <a:buFont typeface="Arial" panose="020B0604020202020204" pitchFamily="34" charset="0"/>
              <a:buChar char="•"/>
            </a:pPr>
            <a:endParaRPr kumimoji="1" lang="en-US" sz="1800" b="1" dirty="0">
              <a:solidFill>
                <a:srgbClr val="000066"/>
              </a:solidFill>
              <a:latin typeface="+mn-lt"/>
              <a:sym typeface="Wingdings" panose="05000000000000000000" pitchFamily="2" charset="2"/>
            </a:endParaRPr>
          </a:p>
        </p:txBody>
      </p:sp>
      <p:sp>
        <p:nvSpPr>
          <p:cNvPr id="35" name="제목 1">
            <a:extLst>
              <a:ext uri="{FF2B5EF4-FFF2-40B4-BE49-F238E27FC236}">
                <a16:creationId xmlns:a16="http://schemas.microsoft.com/office/drawing/2014/main" id="{C269E531-AC35-FE50-5AC0-ED1DF47AD70D}"/>
              </a:ext>
            </a:extLst>
          </p:cNvPr>
          <p:cNvSpPr txBox="1">
            <a:spLocks/>
          </p:cNvSpPr>
          <p:nvPr/>
        </p:nvSpPr>
        <p:spPr>
          <a:xfrm>
            <a:off x="170712" y="-50792"/>
            <a:ext cx="8802575" cy="683994"/>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Genetic Algorithm: </a:t>
            </a:r>
          </a:p>
          <a:p>
            <a:pPr algn="ctr" defTabSz="914400"/>
            <a:r>
              <a:rPr lang="en-US" altLang="ko-KR" sz="2000" dirty="0">
                <a:solidFill>
                  <a:srgbClr val="002060"/>
                </a:solidFill>
              </a:rPr>
              <a:t>2. Fitness Calculation</a:t>
            </a:r>
          </a:p>
        </p:txBody>
      </p:sp>
      <p:pic>
        <p:nvPicPr>
          <p:cNvPr id="5" name="Picture 4"/>
          <p:cNvPicPr>
            <a:picLocks noChangeAspect="1"/>
          </p:cNvPicPr>
          <p:nvPr/>
        </p:nvPicPr>
        <p:blipFill>
          <a:blip r:embed="rId3"/>
          <a:stretch>
            <a:fillRect/>
          </a:stretch>
        </p:blipFill>
        <p:spPr>
          <a:xfrm>
            <a:off x="170712" y="1677525"/>
            <a:ext cx="8921420" cy="2150400"/>
          </a:xfrm>
          <a:prstGeom prst="rect">
            <a:avLst/>
          </a:prstGeom>
        </p:spPr>
      </p:pic>
      <p:sp>
        <p:nvSpPr>
          <p:cNvPr id="6" name="Down Arrow 5"/>
          <p:cNvSpPr/>
          <p:nvPr/>
        </p:nvSpPr>
        <p:spPr>
          <a:xfrm>
            <a:off x="4429124" y="3922636"/>
            <a:ext cx="285750" cy="390525"/>
          </a:xfrm>
          <a:prstGeom prst="downArrow">
            <a:avLst/>
          </a:prstGeom>
          <a:solidFill>
            <a:schemeClr val="accent3">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187490" y="4421875"/>
            <a:ext cx="8921420" cy="2262400"/>
          </a:xfrm>
          <a:prstGeom prst="rect">
            <a:avLst/>
          </a:prstGeom>
        </p:spPr>
      </p:pic>
      <p:sp>
        <p:nvSpPr>
          <p:cNvPr id="33" name="Rectangle 32">
            <a:extLst>
              <a:ext uri="{FF2B5EF4-FFF2-40B4-BE49-F238E27FC236}">
                <a16:creationId xmlns:a16="http://schemas.microsoft.com/office/drawing/2014/main" id="{931E5755-1CBB-47F8-B54D-E633C0EAEBCA}"/>
              </a:ext>
            </a:extLst>
          </p:cNvPr>
          <p:cNvSpPr/>
          <p:nvPr/>
        </p:nvSpPr>
        <p:spPr>
          <a:xfrm>
            <a:off x="4991100" y="5314951"/>
            <a:ext cx="4099560" cy="472849"/>
          </a:xfrm>
          <a:prstGeom prst="rect">
            <a:avLst/>
          </a:prstGeom>
          <a:solidFill>
            <a:schemeClr val="accent2">
              <a:alpha val="17000"/>
            </a:schemeClr>
          </a:solid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31E5755-1CBB-47F8-B54D-E633C0EAEBCA}"/>
              </a:ext>
            </a:extLst>
          </p:cNvPr>
          <p:cNvSpPr/>
          <p:nvPr/>
        </p:nvSpPr>
        <p:spPr>
          <a:xfrm>
            <a:off x="4991100" y="6471285"/>
            <a:ext cx="4095750" cy="190500"/>
          </a:xfrm>
          <a:prstGeom prst="rect">
            <a:avLst/>
          </a:prstGeom>
          <a:solidFill>
            <a:srgbClr val="92D050">
              <a:alpha val="17000"/>
            </a:srgbClr>
          </a:solid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7861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09764" y="2065138"/>
            <a:ext cx="6324470" cy="1814400"/>
          </a:xfrm>
          <a:prstGeom prst="rect">
            <a:avLst/>
          </a:prstGeom>
        </p:spPr>
      </p:pic>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36</a:t>
            </a:fld>
            <a:endParaRPr lang="en-US" altLang="ko-KR"/>
          </a:p>
        </p:txBody>
      </p:sp>
      <p:sp>
        <p:nvSpPr>
          <p:cNvPr id="14" name="Title 1">
            <a:extLst>
              <a:ext uri="{FF2B5EF4-FFF2-40B4-BE49-F238E27FC236}">
                <a16:creationId xmlns:a16="http://schemas.microsoft.com/office/drawing/2014/main" id="{91697FAD-5D1E-1D33-B019-15B7590004DB}"/>
              </a:ext>
            </a:extLst>
          </p:cNvPr>
          <p:cNvSpPr txBox="1">
            <a:spLocks/>
          </p:cNvSpPr>
          <p:nvPr/>
        </p:nvSpPr>
        <p:spPr>
          <a:xfrm>
            <a:off x="170712" y="651001"/>
            <a:ext cx="8752820" cy="1096117"/>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The algorithm selects the parent with the highest fitness score.</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The number of parents is twice to produce enough offspring to replace the entire population</a:t>
            </a:r>
          </a:p>
        </p:txBody>
      </p:sp>
      <p:sp>
        <p:nvSpPr>
          <p:cNvPr id="35" name="제목 1">
            <a:extLst>
              <a:ext uri="{FF2B5EF4-FFF2-40B4-BE49-F238E27FC236}">
                <a16:creationId xmlns:a16="http://schemas.microsoft.com/office/drawing/2014/main" id="{C269E531-AC35-FE50-5AC0-ED1DF47AD70D}"/>
              </a:ext>
            </a:extLst>
          </p:cNvPr>
          <p:cNvSpPr txBox="1">
            <a:spLocks/>
          </p:cNvSpPr>
          <p:nvPr/>
        </p:nvSpPr>
        <p:spPr>
          <a:xfrm>
            <a:off x="170712" y="-50792"/>
            <a:ext cx="8802575" cy="683994"/>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Genetic Algorithm: </a:t>
            </a:r>
          </a:p>
          <a:p>
            <a:pPr algn="ctr" defTabSz="914400"/>
            <a:r>
              <a:rPr lang="en-US" altLang="ko-KR" sz="2000" dirty="0">
                <a:solidFill>
                  <a:srgbClr val="002060"/>
                </a:solidFill>
              </a:rPr>
              <a:t>2. Parents Selection</a:t>
            </a:r>
          </a:p>
        </p:txBody>
      </p:sp>
      <p:sp>
        <p:nvSpPr>
          <p:cNvPr id="15" name="Down Arrow 14"/>
          <p:cNvSpPr/>
          <p:nvPr/>
        </p:nvSpPr>
        <p:spPr>
          <a:xfrm flipH="1">
            <a:off x="7539793" y="2611776"/>
            <a:ext cx="92516" cy="952849"/>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p:cNvSpPr/>
          <p:nvPr/>
        </p:nvSpPr>
        <p:spPr>
          <a:xfrm rot="13115721">
            <a:off x="2338153" y="2481942"/>
            <a:ext cx="340691" cy="42852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rot="2231824">
            <a:off x="2202526" y="2804833"/>
            <a:ext cx="340691" cy="42852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1654683" y="2581307"/>
            <a:ext cx="905926" cy="278696"/>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700" dirty="0">
                <a:solidFill>
                  <a:srgbClr val="C00000"/>
                </a:solidFill>
              </a:rPr>
              <a:t>Parent 1</a:t>
            </a:r>
          </a:p>
          <a:p>
            <a:pPr algn="ctr" fontAlgn="auto">
              <a:lnSpc>
                <a:spcPct val="170000"/>
              </a:lnSpc>
              <a:spcAft>
                <a:spcPts val="0"/>
              </a:spcAft>
            </a:pPr>
            <a:r>
              <a:rPr lang="en-US" sz="700" dirty="0">
                <a:solidFill>
                  <a:srgbClr val="C00000"/>
                </a:solidFill>
              </a:rPr>
              <a:t>Parent 2</a:t>
            </a:r>
          </a:p>
        </p:txBody>
      </p:sp>
      <p:sp>
        <p:nvSpPr>
          <p:cNvPr id="29" name="TextBox 28"/>
          <p:cNvSpPr txBox="1"/>
          <p:nvPr/>
        </p:nvSpPr>
        <p:spPr>
          <a:xfrm>
            <a:off x="2195814" y="2847596"/>
            <a:ext cx="905926" cy="278696"/>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700" dirty="0">
                <a:solidFill>
                  <a:srgbClr val="C00000"/>
                </a:solidFill>
              </a:rPr>
              <a:t>P3</a:t>
            </a:r>
          </a:p>
          <a:p>
            <a:pPr algn="ctr" fontAlgn="auto">
              <a:lnSpc>
                <a:spcPct val="170000"/>
              </a:lnSpc>
              <a:spcAft>
                <a:spcPts val="0"/>
              </a:spcAft>
            </a:pPr>
            <a:r>
              <a:rPr lang="en-US" sz="700" dirty="0">
                <a:solidFill>
                  <a:srgbClr val="C00000"/>
                </a:solidFill>
              </a:rPr>
              <a:t>P4</a:t>
            </a:r>
          </a:p>
        </p:txBody>
      </p:sp>
      <p:sp>
        <p:nvSpPr>
          <p:cNvPr id="46" name="TextBox 45"/>
          <p:cNvSpPr txBox="1"/>
          <p:nvPr/>
        </p:nvSpPr>
        <p:spPr>
          <a:xfrm>
            <a:off x="2555775" y="2496102"/>
            <a:ext cx="905926" cy="278696"/>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700" dirty="0">
                <a:solidFill>
                  <a:srgbClr val="C00000"/>
                </a:solidFill>
              </a:rPr>
              <a:t>P(</a:t>
            </a:r>
            <a:r>
              <a:rPr lang="en-US" sz="700" dirty="0" err="1">
                <a:solidFill>
                  <a:srgbClr val="C00000"/>
                </a:solidFill>
              </a:rPr>
              <a:t>P_Size</a:t>
            </a:r>
            <a:r>
              <a:rPr lang="en-US" sz="700" dirty="0">
                <a:solidFill>
                  <a:srgbClr val="C00000"/>
                </a:solidFill>
              </a:rPr>
              <a:t>*2)</a:t>
            </a:r>
          </a:p>
        </p:txBody>
      </p:sp>
      <p:sp>
        <p:nvSpPr>
          <p:cNvPr id="10" name="Rectangle 9"/>
          <p:cNvSpPr/>
          <p:nvPr/>
        </p:nvSpPr>
        <p:spPr>
          <a:xfrm>
            <a:off x="2736558" y="3541986"/>
            <a:ext cx="745160" cy="234175"/>
          </a:xfrm>
          <a:prstGeom prst="rect">
            <a:avLst/>
          </a:prstGeom>
        </p:spPr>
        <p:txBody>
          <a:bodyPr wrap="none">
            <a:spAutoFit/>
          </a:bodyPr>
          <a:lstStyle/>
          <a:p>
            <a:pPr algn="ctr">
              <a:lnSpc>
                <a:spcPct val="170000"/>
              </a:lnSpc>
            </a:pPr>
            <a:r>
              <a:rPr lang="en-US" sz="700" dirty="0">
                <a:solidFill>
                  <a:srgbClr val="C00000"/>
                </a:solidFill>
              </a:rPr>
              <a:t>P(</a:t>
            </a:r>
            <a:r>
              <a:rPr lang="en-US" sz="700" dirty="0" err="1">
                <a:solidFill>
                  <a:srgbClr val="C00000"/>
                </a:solidFill>
              </a:rPr>
              <a:t>P_Size</a:t>
            </a:r>
            <a:r>
              <a:rPr lang="en-US" sz="700" dirty="0">
                <a:solidFill>
                  <a:srgbClr val="C00000"/>
                </a:solidFill>
              </a:rPr>
              <a:t>*2)-1</a:t>
            </a:r>
          </a:p>
        </p:txBody>
      </p:sp>
      <p:sp>
        <p:nvSpPr>
          <p:cNvPr id="27" name="Arc 26"/>
          <p:cNvSpPr/>
          <p:nvPr/>
        </p:nvSpPr>
        <p:spPr>
          <a:xfrm rot="1961544">
            <a:off x="1638012" y="2524796"/>
            <a:ext cx="1176563" cy="1853977"/>
          </a:xfrm>
          <a:prstGeom prst="arc">
            <a:avLst>
              <a:gd name="adj1" fmla="val 15504497"/>
              <a:gd name="adj2" fmla="val 212968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p:cNvGrpSpPr/>
          <p:nvPr/>
        </p:nvGrpSpPr>
        <p:grpSpPr>
          <a:xfrm>
            <a:off x="1375144" y="4853278"/>
            <a:ext cx="6324470" cy="1814400"/>
            <a:chOff x="1375144" y="4853278"/>
            <a:chExt cx="6324470" cy="1814400"/>
          </a:xfrm>
        </p:grpSpPr>
        <p:pic>
          <p:nvPicPr>
            <p:cNvPr id="2" name="Picture 1"/>
            <p:cNvPicPr>
              <a:picLocks noChangeAspect="1"/>
            </p:cNvPicPr>
            <p:nvPr/>
          </p:nvPicPr>
          <p:blipFill>
            <a:blip r:embed="rId4"/>
            <a:stretch>
              <a:fillRect/>
            </a:stretch>
          </p:blipFill>
          <p:spPr>
            <a:xfrm>
              <a:off x="1375144" y="4853278"/>
              <a:ext cx="6324470" cy="1814400"/>
            </a:xfrm>
            <a:prstGeom prst="rect">
              <a:avLst/>
            </a:prstGeom>
          </p:spPr>
        </p:pic>
        <p:sp>
          <p:nvSpPr>
            <p:cNvPr id="20" name="Arc 19"/>
            <p:cNvSpPr/>
            <p:nvPr/>
          </p:nvSpPr>
          <p:spPr>
            <a:xfrm rot="13115721">
              <a:off x="2271478" y="5272767"/>
              <a:ext cx="340691" cy="42852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rot="2231824">
              <a:off x="2135851" y="5595658"/>
              <a:ext cx="340691" cy="42852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1588008" y="5372132"/>
              <a:ext cx="905926" cy="278696"/>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700" dirty="0">
                  <a:solidFill>
                    <a:srgbClr val="C00000"/>
                  </a:solidFill>
                </a:rPr>
                <a:t>Parent 1</a:t>
              </a:r>
            </a:p>
            <a:p>
              <a:pPr algn="ctr" fontAlgn="auto">
                <a:lnSpc>
                  <a:spcPct val="170000"/>
                </a:lnSpc>
                <a:spcAft>
                  <a:spcPts val="0"/>
                </a:spcAft>
              </a:pPr>
              <a:r>
                <a:rPr lang="en-US" sz="700" dirty="0">
                  <a:solidFill>
                    <a:srgbClr val="C00000"/>
                  </a:solidFill>
                </a:rPr>
                <a:t>Parent 2</a:t>
              </a:r>
            </a:p>
          </p:txBody>
        </p:sp>
        <p:sp>
          <p:nvSpPr>
            <p:cNvPr id="30" name="TextBox 29"/>
            <p:cNvSpPr txBox="1"/>
            <p:nvPr/>
          </p:nvSpPr>
          <p:spPr>
            <a:xfrm>
              <a:off x="2129139" y="5638421"/>
              <a:ext cx="905926" cy="278696"/>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700" dirty="0">
                  <a:solidFill>
                    <a:srgbClr val="C00000"/>
                  </a:solidFill>
                </a:rPr>
                <a:t>P3</a:t>
              </a:r>
            </a:p>
            <a:p>
              <a:pPr algn="ctr" fontAlgn="auto">
                <a:lnSpc>
                  <a:spcPct val="170000"/>
                </a:lnSpc>
                <a:spcAft>
                  <a:spcPts val="0"/>
                </a:spcAft>
              </a:pPr>
              <a:r>
                <a:rPr lang="en-US" sz="700" dirty="0">
                  <a:solidFill>
                    <a:srgbClr val="C00000"/>
                  </a:solidFill>
                </a:rPr>
                <a:t>P4</a:t>
              </a:r>
            </a:p>
          </p:txBody>
        </p:sp>
        <p:sp>
          <p:nvSpPr>
            <p:cNvPr id="31" name="TextBox 30"/>
            <p:cNvSpPr txBox="1"/>
            <p:nvPr/>
          </p:nvSpPr>
          <p:spPr>
            <a:xfrm>
              <a:off x="2346225" y="5286927"/>
              <a:ext cx="905926" cy="278696"/>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700" dirty="0">
                  <a:solidFill>
                    <a:srgbClr val="C00000"/>
                  </a:solidFill>
                </a:rPr>
                <a:t>P200</a:t>
              </a:r>
            </a:p>
          </p:txBody>
        </p:sp>
        <p:sp>
          <p:nvSpPr>
            <p:cNvPr id="32" name="Rectangle 31"/>
            <p:cNvSpPr/>
            <p:nvPr/>
          </p:nvSpPr>
          <p:spPr>
            <a:xfrm>
              <a:off x="2636386" y="6332811"/>
              <a:ext cx="393056" cy="250133"/>
            </a:xfrm>
            <a:prstGeom prst="rect">
              <a:avLst/>
            </a:prstGeom>
          </p:spPr>
          <p:txBody>
            <a:bodyPr wrap="none">
              <a:spAutoFit/>
            </a:bodyPr>
            <a:lstStyle/>
            <a:p>
              <a:pPr algn="ctr">
                <a:lnSpc>
                  <a:spcPct val="170000"/>
                </a:lnSpc>
              </a:pPr>
              <a:r>
                <a:rPr lang="en-US" sz="700" dirty="0">
                  <a:solidFill>
                    <a:srgbClr val="C00000"/>
                  </a:solidFill>
                </a:rPr>
                <a:t>P199</a:t>
              </a:r>
            </a:p>
          </p:txBody>
        </p:sp>
      </p:grpSp>
      <p:sp>
        <p:nvSpPr>
          <p:cNvPr id="33" name="Arc 32"/>
          <p:cNvSpPr/>
          <p:nvPr/>
        </p:nvSpPr>
        <p:spPr>
          <a:xfrm rot="1961544">
            <a:off x="1557552" y="5312810"/>
            <a:ext cx="1111111" cy="1853977"/>
          </a:xfrm>
          <a:prstGeom prst="arc">
            <a:avLst>
              <a:gd name="adj1" fmla="val 15504497"/>
              <a:gd name="adj2" fmla="val 2129689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Down Arrow 33"/>
          <p:cNvSpPr/>
          <p:nvPr/>
        </p:nvSpPr>
        <p:spPr>
          <a:xfrm>
            <a:off x="4537379" y="4159145"/>
            <a:ext cx="285750" cy="390525"/>
          </a:xfrm>
          <a:prstGeom prst="downArrow">
            <a:avLst/>
          </a:prstGeom>
          <a:solidFill>
            <a:schemeClr val="accent3">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4809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37</a:t>
            </a:fld>
            <a:endParaRPr lang="en-US" altLang="ko-KR"/>
          </a:p>
        </p:txBody>
      </p:sp>
      <p:sp>
        <p:nvSpPr>
          <p:cNvPr id="13" name="Title 1">
            <a:extLst>
              <a:ext uri="{FF2B5EF4-FFF2-40B4-BE49-F238E27FC236}">
                <a16:creationId xmlns:a16="http://schemas.microsoft.com/office/drawing/2014/main" id="{91697FAD-5D1E-1D33-B019-15B7590004DB}"/>
              </a:ext>
            </a:extLst>
          </p:cNvPr>
          <p:cNvSpPr txBox="1">
            <a:spLocks/>
          </p:cNvSpPr>
          <p:nvPr/>
        </p:nvSpPr>
        <p:spPr>
          <a:xfrm>
            <a:off x="406055" y="792428"/>
            <a:ext cx="4685943" cy="1967148"/>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Two-Point crossover method is employed.</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Segments of the precision settings (Genes) are inherited from different parents, increasing genetic diversity.</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Faster convergence while avoiding the local optima problem in fixed (one-point) crossover</a:t>
            </a:r>
            <a:r>
              <a:rPr kumimoji="1" lang="en-US" sz="1800" dirty="0">
                <a:solidFill>
                  <a:schemeClr val="tx1"/>
                </a:solidFill>
                <a:latin typeface="+mn-lt"/>
                <a:sym typeface="Wingdings" panose="05000000000000000000" pitchFamily="2" charset="2"/>
              </a:rPr>
              <a:t>.</a:t>
            </a:r>
          </a:p>
        </p:txBody>
      </p:sp>
      <p:pic>
        <p:nvPicPr>
          <p:cNvPr id="7" name="Picture 6"/>
          <p:cNvPicPr>
            <a:picLocks noChangeAspect="1"/>
          </p:cNvPicPr>
          <p:nvPr/>
        </p:nvPicPr>
        <p:blipFill rotWithShape="1">
          <a:blip r:embed="rId3"/>
          <a:srcRect r="65059"/>
          <a:stretch/>
        </p:blipFill>
        <p:spPr>
          <a:xfrm>
            <a:off x="5391595" y="668464"/>
            <a:ext cx="3058890" cy="2918625"/>
          </a:xfrm>
          <a:prstGeom prst="rect">
            <a:avLst/>
          </a:prstGeom>
        </p:spPr>
      </p:pic>
      <p:sp>
        <p:nvSpPr>
          <p:cNvPr id="9" name="Rectangle 8"/>
          <p:cNvSpPr/>
          <p:nvPr/>
        </p:nvSpPr>
        <p:spPr>
          <a:xfrm>
            <a:off x="5523135" y="1831570"/>
            <a:ext cx="2663456" cy="3274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제목 1">
            <a:extLst>
              <a:ext uri="{FF2B5EF4-FFF2-40B4-BE49-F238E27FC236}">
                <a16:creationId xmlns:a16="http://schemas.microsoft.com/office/drawing/2014/main" id="{C269E531-AC35-FE50-5AC0-ED1DF47AD70D}"/>
              </a:ext>
            </a:extLst>
          </p:cNvPr>
          <p:cNvSpPr txBox="1">
            <a:spLocks/>
          </p:cNvSpPr>
          <p:nvPr/>
        </p:nvSpPr>
        <p:spPr>
          <a:xfrm>
            <a:off x="576408" y="-32015"/>
            <a:ext cx="7991183" cy="683994"/>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Genetic Algorithm: </a:t>
            </a:r>
          </a:p>
          <a:p>
            <a:pPr algn="ctr" defTabSz="914400"/>
            <a:r>
              <a:rPr lang="en-US" altLang="ko-KR" sz="2000" dirty="0">
                <a:solidFill>
                  <a:srgbClr val="002060"/>
                </a:solidFill>
              </a:rPr>
              <a:t>3. Two-point Crossover</a:t>
            </a:r>
          </a:p>
        </p:txBody>
      </p:sp>
      <p:sp>
        <p:nvSpPr>
          <p:cNvPr id="15" name="TextBox 14"/>
          <p:cNvSpPr txBox="1"/>
          <p:nvPr/>
        </p:nvSpPr>
        <p:spPr>
          <a:xfrm>
            <a:off x="2651289" y="6140046"/>
            <a:ext cx="3503496" cy="501331"/>
          </a:xfrm>
          <a:prstGeom prst="rect">
            <a:avLst/>
          </a:prstGeom>
        </p:spPr>
        <p:txBody>
          <a:bodyPr vert="horz" wrap="none" lIns="91440" tIns="45720" rIns="91440" bIns="45720" rtlCol="0" anchor="ctr">
            <a:normAutofit/>
          </a:bodyPr>
          <a:lstStyle/>
          <a:p>
            <a:pPr algn="ctr" fontAlgn="auto">
              <a:lnSpc>
                <a:spcPct val="170000"/>
              </a:lnSpc>
              <a:spcAft>
                <a:spcPts val="0"/>
              </a:spcAft>
            </a:pPr>
            <a:r>
              <a:rPr lang="en-US" sz="1200" b="1" dirty="0"/>
              <a:t>Two-Point Crossover: </a:t>
            </a:r>
            <a:r>
              <a:rPr lang="en-US" sz="1200" b="1" dirty="0">
                <a:solidFill>
                  <a:srgbClr val="00B050"/>
                </a:solidFill>
              </a:rPr>
              <a:t>Broader exploration</a:t>
            </a:r>
          </a:p>
        </p:txBody>
      </p:sp>
      <p:pic>
        <p:nvPicPr>
          <p:cNvPr id="5" name="Picture 4"/>
          <p:cNvPicPr>
            <a:picLocks noChangeAspect="1"/>
          </p:cNvPicPr>
          <p:nvPr/>
        </p:nvPicPr>
        <p:blipFill>
          <a:blip r:embed="rId4"/>
          <a:stretch>
            <a:fillRect/>
          </a:stretch>
        </p:blipFill>
        <p:spPr>
          <a:xfrm>
            <a:off x="106458" y="3587089"/>
            <a:ext cx="9002046" cy="2412508"/>
          </a:xfrm>
          <a:prstGeom prst="rect">
            <a:avLst/>
          </a:prstGeom>
        </p:spPr>
      </p:pic>
      <p:sp>
        <p:nvSpPr>
          <p:cNvPr id="10" name="Right Arrow 9"/>
          <p:cNvSpPr/>
          <p:nvPr/>
        </p:nvSpPr>
        <p:spPr>
          <a:xfrm>
            <a:off x="4403037" y="4793343"/>
            <a:ext cx="578538"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2228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38</a:t>
            </a:fld>
            <a:endParaRPr lang="en-US" altLang="ko-KR"/>
          </a:p>
        </p:txBody>
      </p:sp>
      <p:sp>
        <p:nvSpPr>
          <p:cNvPr id="13" name="Title 1">
            <a:extLst>
              <a:ext uri="{FF2B5EF4-FFF2-40B4-BE49-F238E27FC236}">
                <a16:creationId xmlns:a16="http://schemas.microsoft.com/office/drawing/2014/main" id="{91697FAD-5D1E-1D33-B019-15B7590004DB}"/>
              </a:ext>
            </a:extLst>
          </p:cNvPr>
          <p:cNvSpPr txBox="1">
            <a:spLocks/>
          </p:cNvSpPr>
          <p:nvPr/>
        </p:nvSpPr>
        <p:spPr>
          <a:xfrm>
            <a:off x="-243659" y="747769"/>
            <a:ext cx="5660209" cy="3076400"/>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800100" lvl="2"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The algorithm generates a random number between 0.0 and 1.0</a:t>
            </a:r>
          </a:p>
          <a:p>
            <a:pPr marL="800100" lvl="2"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It then compares this number to the mutation rate</a:t>
            </a:r>
          </a:p>
          <a:p>
            <a:pPr marL="800100" lvl="2"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If random number is greater than mutation rate, mutation occurs.</a:t>
            </a:r>
          </a:p>
          <a:p>
            <a:pPr marL="800100" lvl="2"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The gene under mutation is replaced with a new value randomly selected from Precision set.</a:t>
            </a:r>
          </a:p>
        </p:txBody>
      </p:sp>
      <p:pic>
        <p:nvPicPr>
          <p:cNvPr id="7" name="Picture 6"/>
          <p:cNvPicPr>
            <a:picLocks noChangeAspect="1"/>
          </p:cNvPicPr>
          <p:nvPr/>
        </p:nvPicPr>
        <p:blipFill rotWithShape="1">
          <a:blip r:embed="rId3"/>
          <a:srcRect r="50299"/>
          <a:stretch/>
        </p:blipFill>
        <p:spPr>
          <a:xfrm>
            <a:off x="5545246" y="974166"/>
            <a:ext cx="3455771" cy="2623606"/>
          </a:xfrm>
          <a:prstGeom prst="rect">
            <a:avLst/>
          </a:prstGeom>
        </p:spPr>
      </p:pic>
      <p:sp>
        <p:nvSpPr>
          <p:cNvPr id="9" name="제목 1">
            <a:extLst>
              <a:ext uri="{FF2B5EF4-FFF2-40B4-BE49-F238E27FC236}">
                <a16:creationId xmlns:a16="http://schemas.microsoft.com/office/drawing/2014/main" id="{C269E531-AC35-FE50-5AC0-ED1DF47AD70D}"/>
              </a:ext>
            </a:extLst>
          </p:cNvPr>
          <p:cNvSpPr txBox="1">
            <a:spLocks/>
          </p:cNvSpPr>
          <p:nvPr/>
        </p:nvSpPr>
        <p:spPr>
          <a:xfrm>
            <a:off x="807278" y="45800"/>
            <a:ext cx="7529444" cy="601589"/>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Genetic Algorithm: </a:t>
            </a:r>
          </a:p>
          <a:p>
            <a:pPr algn="ctr" defTabSz="914400"/>
            <a:r>
              <a:rPr lang="en-US" altLang="ko-KR" sz="2000" dirty="0">
                <a:solidFill>
                  <a:srgbClr val="002060"/>
                </a:solidFill>
              </a:rPr>
              <a:t>4. Mutation</a:t>
            </a:r>
          </a:p>
        </p:txBody>
      </p:sp>
      <p:pic>
        <p:nvPicPr>
          <p:cNvPr id="3" name="Picture 2"/>
          <p:cNvPicPr>
            <a:picLocks noChangeAspect="1"/>
          </p:cNvPicPr>
          <p:nvPr/>
        </p:nvPicPr>
        <p:blipFill>
          <a:blip r:embed="rId4"/>
          <a:stretch>
            <a:fillRect/>
          </a:stretch>
        </p:blipFill>
        <p:spPr>
          <a:xfrm>
            <a:off x="0" y="4150946"/>
            <a:ext cx="9160788" cy="1925093"/>
          </a:xfrm>
          <a:prstGeom prst="rect">
            <a:avLst/>
          </a:prstGeom>
        </p:spPr>
      </p:pic>
    </p:spTree>
    <p:extLst>
      <p:ext uri="{BB962C8B-B14F-4D97-AF65-F5344CB8AC3E}">
        <p14:creationId xmlns:p14="http://schemas.microsoft.com/office/powerpoint/2010/main" val="41451231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5714" y="533316"/>
            <a:ext cx="7808487" cy="6324684"/>
          </a:xfrm>
          <a:prstGeom prst="rect">
            <a:avLst/>
          </a:prstGeom>
        </p:spPr>
      </p:pic>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39</a:t>
            </a:fld>
            <a:endParaRPr lang="en-US" altLang="ko-KR"/>
          </a:p>
        </p:txBody>
      </p:sp>
      <p:sp>
        <p:nvSpPr>
          <p:cNvPr id="7" name="제목 1">
            <a:extLst>
              <a:ext uri="{FF2B5EF4-FFF2-40B4-BE49-F238E27FC236}">
                <a16:creationId xmlns:a16="http://schemas.microsoft.com/office/drawing/2014/main" id="{C269E531-AC35-FE50-5AC0-ED1DF47AD70D}"/>
              </a:ext>
            </a:extLst>
          </p:cNvPr>
          <p:cNvSpPr txBox="1">
            <a:spLocks/>
          </p:cNvSpPr>
          <p:nvPr/>
        </p:nvSpPr>
        <p:spPr>
          <a:xfrm>
            <a:off x="436411" y="0"/>
            <a:ext cx="8271178" cy="365125"/>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Genetic Algorithm for Mantissa Optimization</a:t>
            </a:r>
          </a:p>
        </p:txBody>
      </p:sp>
      <p:sp>
        <p:nvSpPr>
          <p:cNvPr id="6" name="TextBox 5"/>
          <p:cNvSpPr txBox="1"/>
          <p:nvPr/>
        </p:nvSpPr>
        <p:spPr>
          <a:xfrm>
            <a:off x="6224924" y="1466106"/>
            <a:ext cx="914400" cy="260070"/>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700" dirty="0">
                <a:solidFill>
                  <a:srgbClr val="C00000"/>
                </a:solidFill>
              </a:rPr>
              <a:t>(Chromosomes satisfying SQNR)</a:t>
            </a:r>
          </a:p>
        </p:txBody>
      </p:sp>
    </p:spTree>
    <p:extLst>
      <p:ext uri="{BB962C8B-B14F-4D97-AF65-F5344CB8AC3E}">
        <p14:creationId xmlns:p14="http://schemas.microsoft.com/office/powerpoint/2010/main" val="24444701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4</a:t>
            </a:fld>
            <a:endParaRPr lang="en-US" altLang="ko-KR"/>
          </a:p>
        </p:txBody>
      </p:sp>
      <p:sp>
        <p:nvSpPr>
          <p:cNvPr id="5" name="Content Placeholder 2">
            <a:extLst>
              <a:ext uri="{FF2B5EF4-FFF2-40B4-BE49-F238E27FC236}">
                <a16:creationId xmlns:a16="http://schemas.microsoft.com/office/drawing/2014/main" id="{61642E91-4619-9A29-1A4A-647A295F5F00}"/>
              </a:ext>
            </a:extLst>
          </p:cNvPr>
          <p:cNvSpPr txBox="1">
            <a:spLocks/>
          </p:cNvSpPr>
          <p:nvPr/>
        </p:nvSpPr>
        <p:spPr bwMode="auto">
          <a:xfrm>
            <a:off x="370641" y="656541"/>
            <a:ext cx="8648899" cy="343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Low" eaLnBrk="0" latinLnBrk="0" hangingPunct="0">
              <a:lnSpc>
                <a:spcPct val="150000"/>
              </a:lnSpc>
            </a:pPr>
            <a:r>
              <a:rPr kumimoji="1" lang="en-US" sz="1800" dirty="0"/>
              <a:t>Enabling models to learn and make intelligent decisions.</a:t>
            </a:r>
          </a:p>
          <a:p>
            <a:pPr lvl="1" algn="justLow" eaLnBrk="0" latinLnBrk="0" hangingPunct="0"/>
            <a:r>
              <a:rPr kumimoji="1" lang="en-US" sz="1600" dirty="0"/>
              <a:t>Forward Propagation: </a:t>
            </a:r>
            <a:r>
              <a:rPr kumimoji="1" lang="en-US" sz="1600" b="0" dirty="0"/>
              <a:t>Sequential processing of input data through network layers, resulting in final output.</a:t>
            </a:r>
          </a:p>
          <a:p>
            <a:pPr lvl="1" algn="justLow" eaLnBrk="0" latinLnBrk="0" hangingPunct="0"/>
            <a:endParaRPr kumimoji="1" lang="en-US" sz="1050" b="0" dirty="0"/>
          </a:p>
          <a:p>
            <a:pPr lvl="1" algn="justLow" eaLnBrk="0" latinLnBrk="0" hangingPunct="0"/>
            <a:r>
              <a:rPr kumimoji="1" lang="en-US" sz="1600" dirty="0"/>
              <a:t>Loss Calculation: </a:t>
            </a:r>
            <a:r>
              <a:rPr kumimoji="1" lang="en-US" sz="1600" b="0" dirty="0"/>
              <a:t>Quantifies discrepancy between the network’s output and actual output using a loss function.</a:t>
            </a:r>
          </a:p>
          <a:p>
            <a:pPr lvl="1" algn="justLow" eaLnBrk="0" latinLnBrk="0" hangingPunct="0"/>
            <a:endParaRPr kumimoji="1" lang="en-US" sz="1050" b="0" dirty="0"/>
          </a:p>
          <a:p>
            <a:pPr lvl="1" algn="justLow" eaLnBrk="0" latinLnBrk="0" hangingPunct="0"/>
            <a:r>
              <a:rPr kumimoji="1" lang="en-US" sz="1600" dirty="0"/>
              <a:t>Backpropagation: </a:t>
            </a:r>
            <a:r>
              <a:rPr kumimoji="1" lang="en-US" sz="1600" b="0" dirty="0"/>
              <a:t>Computes loss function gradient, using the chain rule to propagate this gradient backward through the network.</a:t>
            </a:r>
          </a:p>
          <a:p>
            <a:pPr lvl="1" algn="justLow" eaLnBrk="0" latinLnBrk="0" hangingPunct="0"/>
            <a:endParaRPr kumimoji="1" lang="en-US" sz="1050" b="0" dirty="0"/>
          </a:p>
          <a:p>
            <a:pPr lvl="1" algn="justLow" eaLnBrk="0" latinLnBrk="0" hangingPunct="0"/>
            <a:r>
              <a:rPr kumimoji="1" lang="en-US" sz="1600" dirty="0"/>
              <a:t>Weight Update: </a:t>
            </a:r>
            <a:r>
              <a:rPr kumimoji="1" lang="en-US" sz="1600" b="0" dirty="0"/>
              <a:t>Applies optimization algorithms to adjust network weights, minimizing the loss.</a:t>
            </a:r>
          </a:p>
          <a:p>
            <a:pPr marL="287338" indent="0" algn="justLow" eaLnBrk="0" latinLnBrk="0" hangingPunct="0">
              <a:lnSpc>
                <a:spcPct val="150000"/>
              </a:lnSpc>
              <a:buNone/>
            </a:pPr>
            <a:endParaRPr kumimoji="1" lang="en-US" sz="1600" dirty="0"/>
          </a:p>
        </p:txBody>
      </p:sp>
      <p:pic>
        <p:nvPicPr>
          <p:cNvPr id="3" name="Picture 2"/>
          <p:cNvPicPr>
            <a:picLocks noChangeAspect="1"/>
          </p:cNvPicPr>
          <p:nvPr/>
        </p:nvPicPr>
        <p:blipFill>
          <a:blip r:embed="rId2"/>
          <a:stretch>
            <a:fillRect/>
          </a:stretch>
        </p:blipFill>
        <p:spPr>
          <a:xfrm>
            <a:off x="1095799" y="4078741"/>
            <a:ext cx="7367386" cy="2386083"/>
          </a:xfrm>
          <a:prstGeom prst="rect">
            <a:avLst/>
          </a:prstGeom>
        </p:spPr>
      </p:pic>
      <p:sp>
        <p:nvSpPr>
          <p:cNvPr id="8" name="제목 1">
            <a:extLst>
              <a:ext uri="{FF2B5EF4-FFF2-40B4-BE49-F238E27FC236}">
                <a16:creationId xmlns:a16="http://schemas.microsoft.com/office/drawing/2014/main" id="{C269E531-AC35-FE50-5AC0-ED1DF47AD70D}"/>
              </a:ext>
            </a:extLst>
          </p:cNvPr>
          <p:cNvSpPr txBox="1">
            <a:spLocks/>
          </p:cNvSpPr>
          <p:nvPr/>
        </p:nvSpPr>
        <p:spPr>
          <a:xfrm>
            <a:off x="319841" y="112845"/>
            <a:ext cx="6949440" cy="565150"/>
          </a:xfrm>
          <a:prstGeom prst="rect">
            <a:avLst/>
          </a:prstGeom>
        </p:spPr>
        <p:txBody>
          <a:bodyPr vert="horz" lIns="91440" tIns="45720" rIns="91440" bIns="45720" rtlCol="0" anchor="b">
            <a:norm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defTabSz="914400"/>
            <a:r>
              <a:rPr lang="en-US" altLang="ko-KR" sz="2400" dirty="0"/>
              <a:t>CNN Training</a:t>
            </a:r>
            <a:endParaRPr lang="ko-KR" altLang="en-US" sz="2400" dirty="0"/>
          </a:p>
        </p:txBody>
      </p:sp>
    </p:spTree>
    <p:extLst>
      <p:ext uri="{BB962C8B-B14F-4D97-AF65-F5344CB8AC3E}">
        <p14:creationId xmlns:p14="http://schemas.microsoft.com/office/powerpoint/2010/main" val="35348190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4741174" y="1630950"/>
            <a:ext cx="4242541" cy="2372330"/>
          </a:xfrm>
          <a:prstGeom prst="rect">
            <a:avLst/>
          </a:prstGeom>
        </p:spPr>
      </p:pic>
      <p:pic>
        <p:nvPicPr>
          <p:cNvPr id="16" name="Picture 15"/>
          <p:cNvPicPr>
            <a:picLocks noChangeAspect="1"/>
          </p:cNvPicPr>
          <p:nvPr/>
        </p:nvPicPr>
        <p:blipFill>
          <a:blip r:embed="rId4"/>
          <a:stretch>
            <a:fillRect/>
          </a:stretch>
        </p:blipFill>
        <p:spPr>
          <a:xfrm>
            <a:off x="330318" y="1630950"/>
            <a:ext cx="4247510" cy="2369477"/>
          </a:xfrm>
          <a:prstGeom prst="rect">
            <a:avLst/>
          </a:prstGeom>
        </p:spPr>
      </p:pic>
      <p:sp>
        <p:nvSpPr>
          <p:cNvPr id="17" name="Title 1">
            <a:extLst>
              <a:ext uri="{FF2B5EF4-FFF2-40B4-BE49-F238E27FC236}">
                <a16:creationId xmlns:a16="http://schemas.microsoft.com/office/drawing/2014/main" id="{91697FAD-5D1E-1D33-B019-15B7590004DB}"/>
              </a:ext>
            </a:extLst>
          </p:cNvPr>
          <p:cNvSpPr txBox="1">
            <a:spLocks/>
          </p:cNvSpPr>
          <p:nvPr/>
        </p:nvSpPr>
        <p:spPr>
          <a:xfrm>
            <a:off x="98425" y="4081803"/>
            <a:ext cx="9251408" cy="437986"/>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Due to limited work on Mixed Precision, GOALE is compared with Integer 8</a:t>
            </a:r>
          </a:p>
        </p:txBody>
      </p:sp>
      <p:sp>
        <p:nvSpPr>
          <p:cNvPr id="6" name="TextBox 5"/>
          <p:cNvSpPr txBox="1"/>
          <p:nvPr/>
        </p:nvSpPr>
        <p:spPr>
          <a:xfrm>
            <a:off x="1490640" y="3454325"/>
            <a:ext cx="403151" cy="86716"/>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24" name="TextBox 23"/>
          <p:cNvSpPr txBox="1"/>
          <p:nvPr/>
        </p:nvSpPr>
        <p:spPr>
          <a:xfrm>
            <a:off x="1803033" y="2710152"/>
            <a:ext cx="181515" cy="126158"/>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25" name="TextBox 24"/>
          <p:cNvSpPr txBox="1"/>
          <p:nvPr/>
        </p:nvSpPr>
        <p:spPr>
          <a:xfrm>
            <a:off x="2906662" y="2703069"/>
            <a:ext cx="143260" cy="144333"/>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27" name="TextBox 26"/>
          <p:cNvSpPr txBox="1"/>
          <p:nvPr/>
        </p:nvSpPr>
        <p:spPr>
          <a:xfrm>
            <a:off x="2754437" y="3441324"/>
            <a:ext cx="117722" cy="112718"/>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48" name="Title 1">
            <a:extLst>
              <a:ext uri="{FF2B5EF4-FFF2-40B4-BE49-F238E27FC236}">
                <a16:creationId xmlns:a16="http://schemas.microsoft.com/office/drawing/2014/main" id="{91697FAD-5D1E-1D33-B019-15B7590004DB}"/>
              </a:ext>
            </a:extLst>
          </p:cNvPr>
          <p:cNvSpPr txBox="1">
            <a:spLocks/>
          </p:cNvSpPr>
          <p:nvPr/>
        </p:nvSpPr>
        <p:spPr>
          <a:xfrm>
            <a:off x="155575" y="683113"/>
            <a:ext cx="9544050" cy="818034"/>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3 Classification and 3 Object Detection Algorithms were evaluated</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Comparable Accuracy with baseline FP32</a:t>
            </a:r>
          </a:p>
          <a:p>
            <a:pPr marL="800100" lvl="2" indent="-342900" eaLnBrk="0" latinLnBrk="0" hangingPunct="0">
              <a:spcBef>
                <a:spcPct val="20000"/>
              </a:spcBef>
              <a:spcAft>
                <a:spcPts val="600"/>
              </a:spcAft>
              <a:buClr>
                <a:schemeClr val="tx2"/>
              </a:buClr>
              <a:buFont typeface="Arial" panose="020B0604020202020204" pitchFamily="34" charset="0"/>
              <a:buChar char="•"/>
            </a:pPr>
            <a:r>
              <a:rPr kumimoji="1" lang="en-US" sz="1600" dirty="0">
                <a:solidFill>
                  <a:schemeClr val="tx1"/>
                </a:solidFill>
                <a:latin typeface="+mn-lt"/>
                <a:sym typeface="Wingdings" panose="05000000000000000000" pitchFamily="2" charset="2"/>
              </a:rPr>
              <a:t>FP8 and Mixed Precision Outperformed INT8 for all models</a:t>
            </a:r>
          </a:p>
        </p:txBody>
      </p:sp>
      <p:sp>
        <p:nvSpPr>
          <p:cNvPr id="33" name="제목 1">
            <a:extLst>
              <a:ext uri="{FF2B5EF4-FFF2-40B4-BE49-F238E27FC236}">
                <a16:creationId xmlns:a16="http://schemas.microsoft.com/office/drawing/2014/main" id="{C269E531-AC35-FE50-5AC0-ED1DF47AD70D}"/>
              </a:ext>
            </a:extLst>
          </p:cNvPr>
          <p:cNvSpPr txBox="1">
            <a:spLocks/>
          </p:cNvSpPr>
          <p:nvPr/>
        </p:nvSpPr>
        <p:spPr>
          <a:xfrm>
            <a:off x="1109411" y="85576"/>
            <a:ext cx="6925177" cy="244512"/>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Software Verification </a:t>
            </a:r>
          </a:p>
        </p:txBody>
      </p:sp>
      <p:sp>
        <p:nvSpPr>
          <p:cNvPr id="19" name="TextBox 18"/>
          <p:cNvSpPr txBox="1"/>
          <p:nvPr/>
        </p:nvSpPr>
        <p:spPr>
          <a:xfrm>
            <a:off x="6380201" y="2267437"/>
            <a:ext cx="403151" cy="139855"/>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20" name="TextBox 19"/>
          <p:cNvSpPr txBox="1"/>
          <p:nvPr/>
        </p:nvSpPr>
        <p:spPr>
          <a:xfrm>
            <a:off x="5974913" y="3332147"/>
            <a:ext cx="403151" cy="112718"/>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28" name="TextBox 27"/>
          <p:cNvSpPr txBox="1"/>
          <p:nvPr/>
        </p:nvSpPr>
        <p:spPr>
          <a:xfrm>
            <a:off x="6324483" y="2267437"/>
            <a:ext cx="198264" cy="144929"/>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30" name="TextBox 29"/>
          <p:cNvSpPr txBox="1"/>
          <p:nvPr/>
        </p:nvSpPr>
        <p:spPr>
          <a:xfrm>
            <a:off x="8317632" y="2268448"/>
            <a:ext cx="161913" cy="138844"/>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38" name="TextBox 37"/>
          <p:cNvSpPr txBox="1"/>
          <p:nvPr/>
        </p:nvSpPr>
        <p:spPr>
          <a:xfrm>
            <a:off x="8477053" y="2268448"/>
            <a:ext cx="149897" cy="138844"/>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39" name="TextBox 38"/>
          <p:cNvSpPr txBox="1"/>
          <p:nvPr/>
        </p:nvSpPr>
        <p:spPr>
          <a:xfrm>
            <a:off x="6019226" y="3498540"/>
            <a:ext cx="305257" cy="92555"/>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35" name="TextBox 34"/>
          <p:cNvSpPr txBox="1"/>
          <p:nvPr/>
        </p:nvSpPr>
        <p:spPr>
          <a:xfrm>
            <a:off x="7030225" y="3497683"/>
            <a:ext cx="403151" cy="112718"/>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37" name="TextBox 36"/>
          <p:cNvSpPr txBox="1"/>
          <p:nvPr/>
        </p:nvSpPr>
        <p:spPr>
          <a:xfrm>
            <a:off x="7030225" y="3146544"/>
            <a:ext cx="403151" cy="112718"/>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41" name="TextBox 40"/>
          <p:cNvSpPr txBox="1"/>
          <p:nvPr/>
        </p:nvSpPr>
        <p:spPr>
          <a:xfrm>
            <a:off x="8116057" y="3307044"/>
            <a:ext cx="403151" cy="112718"/>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sp>
        <p:nvSpPr>
          <p:cNvPr id="42" name="TextBox 41"/>
          <p:cNvSpPr txBox="1"/>
          <p:nvPr/>
        </p:nvSpPr>
        <p:spPr>
          <a:xfrm>
            <a:off x="8085535" y="3134076"/>
            <a:ext cx="403151" cy="112718"/>
          </a:xfrm>
          <a:prstGeom prst="rect">
            <a:avLst/>
          </a:prstGeom>
          <a:solidFill>
            <a:schemeClr val="bg1"/>
          </a:solidFill>
        </p:spPr>
        <p:txBody>
          <a:bodyPr vert="horz" wrap="none" lIns="91440" tIns="45720" rIns="91440" bIns="45720" rtlCol="0" anchor="ctr">
            <a:noAutofit/>
          </a:bodyPr>
          <a:lstStyle/>
          <a:p>
            <a:pPr algn="ctr" fontAlgn="auto">
              <a:lnSpc>
                <a:spcPct val="170000"/>
              </a:lnSpc>
              <a:spcAft>
                <a:spcPts val="0"/>
              </a:spcAft>
            </a:pPr>
            <a:r>
              <a:rPr lang="en-US" sz="700" b="1" dirty="0"/>
              <a:t>NA</a:t>
            </a:r>
          </a:p>
        </p:txBody>
      </p:sp>
      <p:pic>
        <p:nvPicPr>
          <p:cNvPr id="2" name="Picture 1"/>
          <p:cNvPicPr>
            <a:picLocks noChangeAspect="1"/>
          </p:cNvPicPr>
          <p:nvPr/>
        </p:nvPicPr>
        <p:blipFill>
          <a:blip r:embed="rId5"/>
          <a:stretch>
            <a:fillRect/>
          </a:stretch>
        </p:blipFill>
        <p:spPr>
          <a:xfrm>
            <a:off x="225542" y="4817828"/>
            <a:ext cx="4059199" cy="1030521"/>
          </a:xfrm>
          <a:prstGeom prst="rect">
            <a:avLst/>
          </a:prstGeom>
        </p:spPr>
      </p:pic>
      <p:pic>
        <p:nvPicPr>
          <p:cNvPr id="3" name="Picture 2"/>
          <p:cNvPicPr>
            <a:picLocks noChangeAspect="1"/>
          </p:cNvPicPr>
          <p:nvPr/>
        </p:nvPicPr>
        <p:blipFill>
          <a:blip r:embed="rId6"/>
          <a:stretch>
            <a:fillRect/>
          </a:stretch>
        </p:blipFill>
        <p:spPr>
          <a:xfrm>
            <a:off x="4487724" y="4817829"/>
            <a:ext cx="4582387" cy="1197780"/>
          </a:xfrm>
          <a:prstGeom prst="rect">
            <a:avLst/>
          </a:prstGeom>
        </p:spPr>
      </p:pic>
      <p:sp>
        <p:nvSpPr>
          <p:cNvPr id="4" name="Rectangle 3"/>
          <p:cNvSpPr/>
          <p:nvPr/>
        </p:nvSpPr>
        <p:spPr>
          <a:xfrm>
            <a:off x="-41459" y="6015609"/>
            <a:ext cx="3688983" cy="461665"/>
          </a:xfrm>
          <a:prstGeom prst="rect">
            <a:avLst/>
          </a:prstGeom>
        </p:spPr>
        <p:txBody>
          <a:bodyPr wrap="square">
            <a:spAutoFit/>
          </a:bodyPr>
          <a:lstStyle/>
          <a:p>
            <a:pPr marL="914400" lvl="3" eaLnBrk="0" hangingPunct="0">
              <a:spcBef>
                <a:spcPct val="20000"/>
              </a:spcBef>
              <a:spcAft>
                <a:spcPts val="600"/>
              </a:spcAft>
              <a:buClr>
                <a:schemeClr val="tx2"/>
              </a:buClr>
            </a:pPr>
            <a:r>
              <a:rPr kumimoji="1" lang="en-US" sz="1200" dirty="0">
                <a:sym typeface="Wingdings" panose="05000000000000000000" pitchFamily="2" charset="2"/>
              </a:rPr>
              <a:t>After modifying the SQNR threshold, ALEXNET gave better results</a:t>
            </a:r>
          </a:p>
        </p:txBody>
      </p:sp>
      <p:sp>
        <p:nvSpPr>
          <p:cNvPr id="29" name="Rectangle 28">
            <a:extLst>
              <a:ext uri="{FF2B5EF4-FFF2-40B4-BE49-F238E27FC236}">
                <a16:creationId xmlns:a16="http://schemas.microsoft.com/office/drawing/2014/main" id="{931E5755-1CBB-47F8-B54D-E633C0EAEBCA}"/>
              </a:ext>
            </a:extLst>
          </p:cNvPr>
          <p:cNvSpPr/>
          <p:nvPr/>
        </p:nvSpPr>
        <p:spPr>
          <a:xfrm>
            <a:off x="522854" y="2994688"/>
            <a:ext cx="3934846" cy="294612"/>
          </a:xfrm>
          <a:prstGeom prst="rect">
            <a:avLst/>
          </a:prstGeom>
          <a:solidFill>
            <a:srgbClr val="92D050">
              <a:alpha val="16863"/>
            </a:srgbClr>
          </a:solid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E5755-1CBB-47F8-B54D-E633C0EAEBCA}"/>
              </a:ext>
            </a:extLst>
          </p:cNvPr>
          <p:cNvSpPr/>
          <p:nvPr/>
        </p:nvSpPr>
        <p:spPr>
          <a:xfrm>
            <a:off x="4927600" y="2593890"/>
            <a:ext cx="3938021" cy="345377"/>
          </a:xfrm>
          <a:prstGeom prst="rect">
            <a:avLst/>
          </a:prstGeom>
          <a:solidFill>
            <a:schemeClr val="accent5">
              <a:lumMod val="40000"/>
              <a:lumOff val="60000"/>
              <a:alpha val="17000"/>
            </a:schemeClr>
          </a:solid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6801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41</a:t>
            </a:fld>
            <a:endParaRPr lang="en-US" altLang="ko-KR"/>
          </a:p>
        </p:txBody>
      </p:sp>
      <p:sp>
        <p:nvSpPr>
          <p:cNvPr id="5" name="Rectangle 4"/>
          <p:cNvSpPr/>
          <p:nvPr/>
        </p:nvSpPr>
        <p:spPr>
          <a:xfrm>
            <a:off x="548324" y="6318046"/>
            <a:ext cx="7730010" cy="553998"/>
          </a:xfrm>
          <a:prstGeom prst="rect">
            <a:avLst/>
          </a:prstGeom>
        </p:spPr>
        <p:txBody>
          <a:bodyPr wrap="square">
            <a:spAutoFit/>
          </a:bodyPr>
          <a:lstStyle/>
          <a:p>
            <a:pPr marL="342900" marR="0" lvl="0" indent="-342900" algn="just">
              <a:spcBef>
                <a:spcPts val="0"/>
              </a:spcBef>
              <a:spcAft>
                <a:spcPts val="0"/>
              </a:spcAft>
              <a:buFont typeface="+mj-lt"/>
              <a:buAutoNum type="arabicPeriod"/>
              <a:tabLst>
                <a:tab pos="742950" algn="l"/>
              </a:tabLst>
            </a:pPr>
            <a:r>
              <a:rPr lang="en-US" sz="600" dirty="0">
                <a:latin typeface="Times New Roman" panose="02020603050405020304" pitchFamily="18" charset="0"/>
                <a:ea typeface="Malgun Gothic" panose="020B0503020000020004" pitchFamily="34" charset="-127"/>
              </a:rPr>
              <a:t>Huang, </a:t>
            </a:r>
            <a:r>
              <a:rPr lang="en-US" sz="600" dirty="0" err="1">
                <a:latin typeface="Times New Roman" panose="02020603050405020304" pitchFamily="18" charset="0"/>
                <a:ea typeface="Malgun Gothic" panose="020B0503020000020004" pitchFamily="34" charset="-127"/>
              </a:rPr>
              <a:t>Hongmin</a:t>
            </a:r>
            <a:r>
              <a:rPr lang="en-US" sz="600" dirty="0">
                <a:latin typeface="Times New Roman" panose="02020603050405020304" pitchFamily="18" charset="0"/>
                <a:ea typeface="Malgun Gothic" panose="020B0503020000020004" pitchFamily="34" charset="-127"/>
              </a:rPr>
              <a:t>, et al. "Design space exploration for yolo neural network accelerator." Electronics 9.11 (2020): 1921.</a:t>
            </a:r>
          </a:p>
          <a:p>
            <a:pPr marL="342900" marR="0" lvl="0" indent="-342900" algn="just">
              <a:spcBef>
                <a:spcPts val="0"/>
              </a:spcBef>
              <a:spcAft>
                <a:spcPts val="0"/>
              </a:spcAft>
              <a:buFont typeface="+mj-lt"/>
              <a:buAutoNum type="arabicPeriod"/>
              <a:tabLst>
                <a:tab pos="742950" algn="l"/>
              </a:tabLst>
            </a:pPr>
            <a:r>
              <a:rPr lang="en-US" sz="600" dirty="0">
                <a:latin typeface="Times New Roman" panose="02020603050405020304" pitchFamily="18" charset="0"/>
                <a:ea typeface="Malgun Gothic" panose="020B0503020000020004" pitchFamily="34" charset="-127"/>
              </a:rPr>
              <a:t>T. </a:t>
            </a:r>
            <a:r>
              <a:rPr lang="en-US" sz="600" dirty="0" err="1">
                <a:latin typeface="Times New Roman" panose="02020603050405020304" pitchFamily="18" charset="0"/>
                <a:ea typeface="Malgun Gothic" panose="020B0503020000020004" pitchFamily="34" charset="-127"/>
              </a:rPr>
              <a:t>Adiono</a:t>
            </a:r>
            <a:r>
              <a:rPr lang="en-US" sz="600" dirty="0">
                <a:latin typeface="Times New Roman" panose="02020603050405020304" pitchFamily="18" charset="0"/>
                <a:ea typeface="Malgun Gothic" panose="020B0503020000020004" pitchFamily="34" charset="-127"/>
              </a:rPr>
              <a:t>, A. Putra, N. </a:t>
            </a:r>
            <a:r>
              <a:rPr lang="en-US" sz="600" dirty="0" err="1">
                <a:latin typeface="Times New Roman" panose="02020603050405020304" pitchFamily="18" charset="0"/>
                <a:ea typeface="Malgun Gothic" panose="020B0503020000020004" pitchFamily="34" charset="-127"/>
              </a:rPr>
              <a:t>Sutisna</a:t>
            </a:r>
            <a:r>
              <a:rPr lang="en-US" sz="600" dirty="0">
                <a:latin typeface="Times New Roman" panose="02020603050405020304" pitchFamily="18" charset="0"/>
                <a:ea typeface="Malgun Gothic" panose="020B0503020000020004" pitchFamily="34" charset="-127"/>
              </a:rPr>
              <a:t>, I. </a:t>
            </a:r>
            <a:r>
              <a:rPr lang="en-US" sz="600" dirty="0" err="1">
                <a:latin typeface="Times New Roman" panose="02020603050405020304" pitchFamily="18" charset="0"/>
                <a:ea typeface="Malgun Gothic" panose="020B0503020000020004" pitchFamily="34" charset="-127"/>
              </a:rPr>
              <a:t>Syafalni</a:t>
            </a:r>
            <a:r>
              <a:rPr lang="en-US" sz="600" dirty="0">
                <a:latin typeface="Times New Roman" panose="02020603050405020304" pitchFamily="18" charset="0"/>
                <a:ea typeface="Malgun Gothic" panose="020B0503020000020004" pitchFamily="34" charset="-127"/>
              </a:rPr>
              <a:t> and R. </a:t>
            </a:r>
            <a:r>
              <a:rPr lang="en-US" sz="600" dirty="0" err="1">
                <a:latin typeface="Times New Roman" panose="02020603050405020304" pitchFamily="18" charset="0"/>
                <a:ea typeface="Malgun Gothic" panose="020B0503020000020004" pitchFamily="34" charset="-127"/>
              </a:rPr>
              <a:t>Mulyawan</a:t>
            </a:r>
            <a:r>
              <a:rPr lang="en-US" sz="600" dirty="0">
                <a:latin typeface="Times New Roman" panose="02020603050405020304" pitchFamily="18" charset="0"/>
                <a:ea typeface="Malgun Gothic" panose="020B0503020000020004" pitchFamily="34" charset="-127"/>
              </a:rPr>
              <a:t>, "Low Latency YOLOv3-Tiny Accelerator for Low-Cost FPGA Using General Matrix Multiplication Principle," in IEEE Access, vol.</a:t>
            </a:r>
          </a:p>
          <a:p>
            <a:pPr marL="342900" marR="0" lvl="0" indent="-342900" algn="just">
              <a:spcBef>
                <a:spcPts val="0"/>
              </a:spcBef>
              <a:spcAft>
                <a:spcPts val="0"/>
              </a:spcAft>
              <a:buFont typeface="+mj-lt"/>
              <a:buAutoNum type="arabicPeriod"/>
              <a:tabLst>
                <a:tab pos="742950" algn="l"/>
              </a:tabLst>
            </a:pPr>
            <a:r>
              <a:rPr lang="en-US" sz="600" dirty="0">
                <a:latin typeface="Times New Roman" panose="02020603050405020304" pitchFamily="18" charset="0"/>
                <a:ea typeface="Malgun Gothic" panose="020B0503020000020004" pitchFamily="34" charset="-127"/>
              </a:rPr>
              <a:t>T. </a:t>
            </a:r>
            <a:r>
              <a:rPr lang="en-US" sz="600" dirty="0" err="1">
                <a:latin typeface="Times New Roman" panose="02020603050405020304" pitchFamily="18" charset="0"/>
                <a:ea typeface="Malgun Gothic" panose="020B0503020000020004" pitchFamily="34" charset="-127"/>
              </a:rPr>
              <a:t>Adiono</a:t>
            </a:r>
            <a:r>
              <a:rPr lang="en-US" sz="600" dirty="0">
                <a:latin typeface="Times New Roman" panose="02020603050405020304" pitchFamily="18" charset="0"/>
                <a:ea typeface="Malgun Gothic" panose="020B0503020000020004" pitchFamily="34" charset="-127"/>
              </a:rPr>
              <a:t>, R. M. Ramadhan, N. </a:t>
            </a:r>
            <a:r>
              <a:rPr lang="en-US" sz="600" dirty="0" err="1">
                <a:latin typeface="Times New Roman" panose="02020603050405020304" pitchFamily="18" charset="0"/>
                <a:ea typeface="Malgun Gothic" panose="020B0503020000020004" pitchFamily="34" charset="-127"/>
              </a:rPr>
              <a:t>Sutisna</a:t>
            </a:r>
            <a:r>
              <a:rPr lang="en-US" sz="600" dirty="0">
                <a:latin typeface="Times New Roman" panose="02020603050405020304" pitchFamily="18" charset="0"/>
                <a:ea typeface="Malgun Gothic" panose="020B0503020000020004" pitchFamily="34" charset="-127"/>
              </a:rPr>
              <a:t>, I. </a:t>
            </a:r>
            <a:r>
              <a:rPr lang="en-US" sz="600" dirty="0" err="1">
                <a:latin typeface="Times New Roman" panose="02020603050405020304" pitchFamily="18" charset="0"/>
                <a:ea typeface="Malgun Gothic" panose="020B0503020000020004" pitchFamily="34" charset="-127"/>
              </a:rPr>
              <a:t>Syafalni</a:t>
            </a:r>
            <a:r>
              <a:rPr lang="en-US" sz="600" dirty="0">
                <a:latin typeface="Times New Roman" panose="02020603050405020304" pitchFamily="18" charset="0"/>
                <a:ea typeface="Malgun Gothic" panose="020B0503020000020004" pitchFamily="34" charset="-127"/>
              </a:rPr>
              <a:t>, R. </a:t>
            </a:r>
            <a:r>
              <a:rPr lang="en-US" sz="600" dirty="0" err="1">
                <a:latin typeface="Times New Roman" panose="02020603050405020304" pitchFamily="18" charset="0"/>
                <a:ea typeface="Malgun Gothic" panose="020B0503020000020004" pitchFamily="34" charset="-127"/>
              </a:rPr>
              <a:t>Mulyawan</a:t>
            </a:r>
            <a:r>
              <a:rPr lang="en-US" sz="600" dirty="0">
                <a:latin typeface="Times New Roman" panose="02020603050405020304" pitchFamily="18" charset="0"/>
                <a:ea typeface="Malgun Gothic" panose="020B0503020000020004" pitchFamily="34" charset="-127"/>
              </a:rPr>
              <a:t> and C. -H. Lin, "Fast and Scalable Multicore YOLOv3-Tiny Accelerator Using Input Stationary Systolic Architecture," in IEEE Transactions on Very Large Scale Integration (VLSI) Systems, vol. 31, no. 11, pp. 1774-1787, Nov. 2023, </a:t>
            </a:r>
            <a:r>
              <a:rPr lang="en-US" sz="600" dirty="0" err="1">
                <a:latin typeface="Times New Roman" panose="02020603050405020304" pitchFamily="18" charset="0"/>
                <a:ea typeface="Malgun Gothic" panose="020B0503020000020004" pitchFamily="34" charset="-127"/>
              </a:rPr>
              <a:t>doi</a:t>
            </a:r>
            <a:r>
              <a:rPr lang="en-US" sz="600" dirty="0">
                <a:latin typeface="Times New Roman" panose="02020603050405020304" pitchFamily="18" charset="0"/>
                <a:ea typeface="Malgun Gothic" panose="020B0503020000020004" pitchFamily="34" charset="-127"/>
              </a:rPr>
              <a:t>: 10.1109/TVLSI.2023.3305937.</a:t>
            </a:r>
          </a:p>
          <a:p>
            <a:pPr marL="342900" marR="0" lvl="0" indent="-342900" algn="just">
              <a:spcBef>
                <a:spcPts val="0"/>
              </a:spcBef>
              <a:spcAft>
                <a:spcPts val="0"/>
              </a:spcAft>
              <a:buFont typeface="+mj-lt"/>
              <a:buAutoNum type="arabicPeriod"/>
              <a:tabLst>
                <a:tab pos="742950" algn="l"/>
              </a:tabLst>
            </a:pPr>
            <a:r>
              <a:rPr lang="en-US" sz="600" dirty="0">
                <a:latin typeface="Times New Roman" panose="02020603050405020304" pitchFamily="18" charset="0"/>
                <a:ea typeface="Malgun Gothic" panose="020B0503020000020004" pitchFamily="34" charset="-127"/>
              </a:rPr>
              <a:t>Park, </a:t>
            </a:r>
            <a:r>
              <a:rPr lang="en-US" sz="600" dirty="0" err="1">
                <a:latin typeface="Times New Roman" panose="02020603050405020304" pitchFamily="18" charset="0"/>
                <a:ea typeface="Malgun Gothic" panose="020B0503020000020004" pitchFamily="34" charset="-127"/>
              </a:rPr>
              <a:t>Sangbo</a:t>
            </a:r>
            <a:r>
              <a:rPr lang="en-US" sz="600" dirty="0">
                <a:latin typeface="Times New Roman" panose="02020603050405020304" pitchFamily="18" charset="0"/>
                <a:ea typeface="Malgun Gothic" panose="020B0503020000020004" pitchFamily="34" charset="-127"/>
              </a:rPr>
              <a:t>, “Reconfigurable CNN Training Accelerator Design Based on Efficient Memory Access Reduction Techniques,” M.S. thesis, </a:t>
            </a:r>
            <a:r>
              <a:rPr lang="en-US" sz="600" dirty="0" err="1">
                <a:latin typeface="Times New Roman" panose="02020603050405020304" pitchFamily="18" charset="0"/>
                <a:ea typeface="Malgun Gothic" panose="020B0503020000020004" pitchFamily="34" charset="-127"/>
              </a:rPr>
              <a:t>Chungbuk</a:t>
            </a:r>
            <a:r>
              <a:rPr lang="en-US" sz="600" dirty="0">
                <a:latin typeface="Times New Roman" panose="02020603050405020304" pitchFamily="18" charset="0"/>
                <a:ea typeface="Malgun Gothic" panose="020B0503020000020004" pitchFamily="34" charset="-127"/>
              </a:rPr>
              <a:t> National University, </a:t>
            </a:r>
            <a:r>
              <a:rPr lang="en-US" sz="600" dirty="0" err="1">
                <a:latin typeface="Times New Roman" panose="02020603050405020304" pitchFamily="18" charset="0"/>
                <a:ea typeface="Malgun Gothic" panose="020B0503020000020004" pitchFamily="34" charset="-127"/>
              </a:rPr>
              <a:t>Cheongju</a:t>
            </a:r>
            <a:r>
              <a:rPr lang="en-US" sz="600" dirty="0">
                <a:latin typeface="Times New Roman" panose="02020603050405020304" pitchFamily="18" charset="0"/>
                <a:ea typeface="Malgun Gothic" panose="020B0503020000020004" pitchFamily="34" charset="-127"/>
              </a:rPr>
              <a:t>, Republic of Korea, 2024.</a:t>
            </a:r>
            <a:endParaRPr lang="en-US" sz="600" dirty="0"/>
          </a:p>
        </p:txBody>
      </p:sp>
      <p:sp>
        <p:nvSpPr>
          <p:cNvPr id="2" name="TextBox 1"/>
          <p:cNvSpPr txBox="1"/>
          <p:nvPr/>
        </p:nvSpPr>
        <p:spPr>
          <a:xfrm>
            <a:off x="6970646" y="1007371"/>
            <a:ext cx="1557837" cy="779338"/>
          </a:xfrm>
          <a:prstGeom prst="rect">
            <a:avLst/>
          </a:prstGeom>
          <a:noFill/>
          <a:ln>
            <a:solidFill>
              <a:schemeClr val="tx1"/>
            </a:solidFill>
          </a:ln>
        </p:spPr>
        <p:txBody>
          <a:bodyPr vert="horz" wrap="square" lIns="91440" tIns="45720" rIns="91440" bIns="45720" rtlCol="0" anchor="ctr">
            <a:noAutofit/>
          </a:bodyPr>
          <a:lstStyle/>
          <a:p>
            <a:pPr algn="ctr" fontAlgn="auto">
              <a:lnSpc>
                <a:spcPct val="170000"/>
              </a:lnSpc>
              <a:spcAft>
                <a:spcPts val="0"/>
              </a:spcAft>
            </a:pPr>
            <a:r>
              <a:rPr lang="en-US" sz="1000" dirty="0">
                <a:solidFill>
                  <a:srgbClr val="000000"/>
                </a:solidFill>
              </a:rPr>
              <a:t>Minimum Energy per image than all existing methods including INT-8</a:t>
            </a:r>
          </a:p>
        </p:txBody>
      </p:sp>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548324" y="5468791"/>
            <a:ext cx="6503921" cy="806507"/>
          </a:xfrm>
          <a:prstGeom prst="rect">
            <a:avLst/>
          </a:prstGeom>
          <a:noFill/>
          <a:ln>
            <a:noFill/>
          </a:ln>
        </p:spPr>
      </p:pic>
      <p:sp>
        <p:nvSpPr>
          <p:cNvPr id="16" name="TextBox 15"/>
          <p:cNvSpPr txBox="1"/>
          <p:nvPr/>
        </p:nvSpPr>
        <p:spPr>
          <a:xfrm>
            <a:off x="7385127" y="5462388"/>
            <a:ext cx="1557837" cy="328927"/>
          </a:xfrm>
          <a:prstGeom prst="rect">
            <a:avLst/>
          </a:prstGeom>
          <a:solidFill>
            <a:schemeClr val="bg2">
              <a:lumMod val="40000"/>
              <a:lumOff val="60000"/>
            </a:schemeClr>
          </a:solidFill>
          <a:ln>
            <a:solidFill>
              <a:schemeClr val="tx1"/>
            </a:solidFill>
          </a:ln>
        </p:spPr>
        <p:txBody>
          <a:bodyPr vert="horz" wrap="square" lIns="91440" tIns="45720" rIns="91440" bIns="45720" rtlCol="0" anchor="ctr">
            <a:noAutofit/>
          </a:bodyPr>
          <a:lstStyle/>
          <a:p>
            <a:pPr algn="ctr" fontAlgn="auto">
              <a:lnSpc>
                <a:spcPct val="170000"/>
              </a:lnSpc>
              <a:spcAft>
                <a:spcPts val="0"/>
              </a:spcAft>
            </a:pPr>
            <a:r>
              <a:rPr lang="en-US" sz="1000" dirty="0">
                <a:solidFill>
                  <a:srgbClr val="000000"/>
                </a:solidFill>
              </a:rPr>
              <a:t>Pure FP8 = 772 µj</a:t>
            </a:r>
          </a:p>
        </p:txBody>
      </p:sp>
      <p:sp>
        <p:nvSpPr>
          <p:cNvPr id="17" name="TextBox 16"/>
          <p:cNvSpPr txBox="1"/>
          <p:nvPr/>
        </p:nvSpPr>
        <p:spPr>
          <a:xfrm>
            <a:off x="7385126" y="5759851"/>
            <a:ext cx="1557837" cy="328927"/>
          </a:xfrm>
          <a:prstGeom prst="rect">
            <a:avLst/>
          </a:prstGeom>
          <a:solidFill>
            <a:schemeClr val="accent2">
              <a:lumMod val="20000"/>
              <a:lumOff val="80000"/>
            </a:schemeClr>
          </a:solidFill>
          <a:ln>
            <a:solidFill>
              <a:schemeClr val="tx1"/>
            </a:solidFill>
          </a:ln>
        </p:spPr>
        <p:txBody>
          <a:bodyPr vert="horz" wrap="square" lIns="91440" tIns="45720" rIns="91440" bIns="45720" rtlCol="0" anchor="ctr">
            <a:noAutofit/>
          </a:bodyPr>
          <a:lstStyle/>
          <a:p>
            <a:pPr algn="ctr" fontAlgn="auto">
              <a:lnSpc>
                <a:spcPct val="170000"/>
              </a:lnSpc>
              <a:spcAft>
                <a:spcPts val="0"/>
              </a:spcAft>
            </a:pPr>
            <a:r>
              <a:rPr lang="en-US" sz="1000" dirty="0">
                <a:solidFill>
                  <a:srgbClr val="000000"/>
                </a:solidFill>
              </a:rPr>
              <a:t>14.5% Reduced energy</a:t>
            </a:r>
          </a:p>
        </p:txBody>
      </p:sp>
      <p:sp>
        <p:nvSpPr>
          <p:cNvPr id="18" name="제목 1">
            <a:extLst>
              <a:ext uri="{FF2B5EF4-FFF2-40B4-BE49-F238E27FC236}">
                <a16:creationId xmlns:a16="http://schemas.microsoft.com/office/drawing/2014/main" id="{C269E531-AC35-FE50-5AC0-ED1DF47AD70D}"/>
              </a:ext>
            </a:extLst>
          </p:cNvPr>
          <p:cNvSpPr txBox="1">
            <a:spLocks/>
          </p:cNvSpPr>
          <p:nvPr/>
        </p:nvSpPr>
        <p:spPr>
          <a:xfrm>
            <a:off x="328319" y="-41984"/>
            <a:ext cx="8487361" cy="518108"/>
          </a:xfrm>
          <a:prstGeom prst="rect">
            <a:avLst/>
          </a:prstGeom>
        </p:spPr>
        <p:txBody>
          <a:bodyPr vert="horz" lIns="91440" tIns="45720" rIns="91440" bIns="45720" rtlCol="0" anchor="ctr">
            <a:noAutofit/>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000" dirty="0">
                <a:solidFill>
                  <a:srgbClr val="C00000"/>
                </a:solidFill>
              </a:rPr>
              <a:t>Hardware comparison with related works</a:t>
            </a:r>
          </a:p>
        </p:txBody>
      </p:sp>
      <p:grpSp>
        <p:nvGrpSpPr>
          <p:cNvPr id="9" name="Group 8"/>
          <p:cNvGrpSpPr/>
          <p:nvPr/>
        </p:nvGrpSpPr>
        <p:grpSpPr>
          <a:xfrm>
            <a:off x="1601781" y="2159453"/>
            <a:ext cx="6216500" cy="3079454"/>
            <a:chOff x="689125" y="2225971"/>
            <a:chExt cx="6216500" cy="3079454"/>
          </a:xfrm>
        </p:grpSpPr>
        <p:pic>
          <p:nvPicPr>
            <p:cNvPr id="8" name="Picture 7"/>
            <p:cNvPicPr>
              <a:picLocks noChangeAspect="1"/>
            </p:cNvPicPr>
            <p:nvPr/>
          </p:nvPicPr>
          <p:blipFill rotWithShape="1">
            <a:blip r:embed="rId4"/>
            <a:srcRect r="2515" b="5730"/>
            <a:stretch/>
          </p:blipFill>
          <p:spPr>
            <a:xfrm>
              <a:off x="689126" y="2225971"/>
              <a:ext cx="6216499" cy="3079454"/>
            </a:xfrm>
            <a:prstGeom prst="rect">
              <a:avLst/>
            </a:prstGeom>
            <a:ln>
              <a:solidFill>
                <a:schemeClr val="tx1"/>
              </a:solidFill>
            </a:ln>
          </p:spPr>
        </p:pic>
        <p:sp>
          <p:nvSpPr>
            <p:cNvPr id="19" name="Rectangle 18">
              <a:extLst>
                <a:ext uri="{FF2B5EF4-FFF2-40B4-BE49-F238E27FC236}">
                  <a16:creationId xmlns:a16="http://schemas.microsoft.com/office/drawing/2014/main" id="{931E5755-1CBB-47F8-B54D-E633C0EAEBCA}"/>
                </a:ext>
              </a:extLst>
            </p:cNvPr>
            <p:cNvSpPr/>
            <p:nvPr/>
          </p:nvSpPr>
          <p:spPr>
            <a:xfrm>
              <a:off x="689125" y="3684388"/>
              <a:ext cx="6216500" cy="223481"/>
            </a:xfrm>
            <a:prstGeom prst="rect">
              <a:avLst/>
            </a:prstGeom>
            <a:solidFill>
              <a:schemeClr val="accent2">
                <a:alpha val="17000"/>
              </a:schemeClr>
            </a:solid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31E5755-1CBB-47F8-B54D-E633C0EAEBCA}"/>
                </a:ext>
              </a:extLst>
            </p:cNvPr>
            <p:cNvSpPr/>
            <p:nvPr/>
          </p:nvSpPr>
          <p:spPr>
            <a:xfrm>
              <a:off x="689127" y="3907869"/>
              <a:ext cx="6216498" cy="816531"/>
            </a:xfrm>
            <a:prstGeom prst="rect">
              <a:avLst/>
            </a:prstGeom>
            <a:solidFill>
              <a:schemeClr val="accent3">
                <a:lumMod val="60000"/>
                <a:lumOff val="40000"/>
                <a:alpha val="43000"/>
              </a:schemeClr>
            </a:solidFill>
            <a:ln w="190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31E5755-1CBB-47F8-B54D-E633C0EAEBCA}"/>
                </a:ext>
              </a:extLst>
            </p:cNvPr>
            <p:cNvSpPr/>
            <p:nvPr/>
          </p:nvSpPr>
          <p:spPr>
            <a:xfrm>
              <a:off x="689125" y="4713455"/>
              <a:ext cx="6216500" cy="591969"/>
            </a:xfrm>
            <a:prstGeom prst="rect">
              <a:avLst/>
            </a:prstGeom>
            <a:solidFill>
              <a:schemeClr val="tx2">
                <a:lumMod val="40000"/>
                <a:lumOff val="60000"/>
                <a:alpha val="3600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itle 1">
            <a:extLst>
              <a:ext uri="{FF2B5EF4-FFF2-40B4-BE49-F238E27FC236}">
                <a16:creationId xmlns:a16="http://schemas.microsoft.com/office/drawing/2014/main" id="{91697FAD-5D1E-1D33-B019-15B7590004DB}"/>
              </a:ext>
            </a:extLst>
          </p:cNvPr>
          <p:cNvSpPr txBox="1">
            <a:spLocks/>
          </p:cNvSpPr>
          <p:nvPr/>
        </p:nvSpPr>
        <p:spPr>
          <a:xfrm>
            <a:off x="328317" y="476124"/>
            <a:ext cx="8763429" cy="2514673"/>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Our Mixed Precision FP (7, 8-bits) vs 16-bit fixed </a:t>
            </a:r>
            <a:endParaRPr kumimoji="1" lang="en-US" sz="1800" b="1" dirty="0">
              <a:solidFill>
                <a:schemeClr val="accent2">
                  <a:lumMod val="75000"/>
                </a:schemeClr>
              </a:solidFill>
              <a:latin typeface="+mn-lt"/>
              <a:sym typeface="Wingdings" panose="05000000000000000000" pitchFamily="2" charset="2"/>
            </a:endParaRPr>
          </a:p>
          <a:p>
            <a:pPr marL="742950" lvl="2" indent="-285750" eaLnBrk="0" latinLnBrk="0" hangingPunct="0">
              <a:spcBef>
                <a:spcPts val="300"/>
              </a:spcBef>
              <a:spcAft>
                <a:spcPts val="600"/>
              </a:spcAft>
              <a:buClr>
                <a:schemeClr val="tx2"/>
              </a:buClr>
              <a:buFont typeface="Arial" panose="020B0604020202020204" pitchFamily="34" charset="0"/>
              <a:buChar char="•"/>
            </a:pPr>
            <a:r>
              <a:rPr kumimoji="1" lang="en-US" sz="1800" b="1" dirty="0">
                <a:solidFill>
                  <a:srgbClr val="0070C0"/>
                </a:solidFill>
                <a:latin typeface="+mn-lt"/>
                <a:sym typeface="Wingdings" panose="05000000000000000000" pitchFamily="2" charset="2"/>
              </a:rPr>
              <a:t>50% </a:t>
            </a:r>
            <a:r>
              <a:rPr kumimoji="1" lang="en-US" sz="1800" dirty="0">
                <a:solidFill>
                  <a:schemeClr val="tx1"/>
                </a:solidFill>
                <a:latin typeface="+mn-lt"/>
                <a:sym typeface="Wingdings" panose="05000000000000000000" pitchFamily="2" charset="2"/>
              </a:rPr>
              <a:t>Reduced DRAM access</a:t>
            </a:r>
          </a:p>
          <a:p>
            <a:pPr marL="742950" lvl="2" indent="-285750" eaLnBrk="0" latinLnBrk="0" hangingPunct="0">
              <a:spcBef>
                <a:spcPct val="20000"/>
              </a:spcBef>
              <a:spcAft>
                <a:spcPts val="600"/>
              </a:spcAft>
              <a:buClr>
                <a:schemeClr val="tx2"/>
              </a:buClr>
              <a:buFont typeface="Arial" panose="020B0604020202020204" pitchFamily="34" charset="0"/>
              <a:buChar char="•"/>
            </a:pPr>
            <a:r>
              <a:rPr kumimoji="1" lang="en-US" sz="1800" b="1" dirty="0">
                <a:solidFill>
                  <a:srgbClr val="0070C0"/>
                </a:solidFill>
                <a:latin typeface="+mn-lt"/>
                <a:sym typeface="Wingdings" panose="05000000000000000000" pitchFamily="2" charset="2"/>
              </a:rPr>
              <a:t>32% </a:t>
            </a:r>
            <a:r>
              <a:rPr kumimoji="1" lang="en-US" sz="1800" dirty="0">
                <a:solidFill>
                  <a:schemeClr val="tx1"/>
                </a:solidFill>
                <a:latin typeface="+mn-lt"/>
                <a:sym typeface="Wingdings" panose="05000000000000000000" pitchFamily="2" charset="2"/>
              </a:rPr>
              <a:t>Faster Processing (Computation + Memory)</a:t>
            </a:r>
          </a:p>
          <a:p>
            <a:pPr marL="742950" lvl="2" indent="-285750" eaLnBrk="0" latinLnBrk="0" hangingPunct="0">
              <a:spcBef>
                <a:spcPct val="20000"/>
              </a:spcBef>
              <a:spcAft>
                <a:spcPts val="600"/>
              </a:spcAft>
              <a:buClr>
                <a:schemeClr val="tx2"/>
              </a:buClr>
              <a:buFont typeface="Arial" panose="020B0604020202020204" pitchFamily="34" charset="0"/>
              <a:buChar char="•"/>
            </a:pPr>
            <a:r>
              <a:rPr kumimoji="1" lang="en-US" sz="1800" b="1" dirty="0">
                <a:solidFill>
                  <a:srgbClr val="0070C0"/>
                </a:solidFill>
                <a:latin typeface="+mn-lt"/>
                <a:sym typeface="Wingdings" panose="05000000000000000000" pitchFamily="2" charset="2"/>
              </a:rPr>
              <a:t>65% </a:t>
            </a:r>
            <a:r>
              <a:rPr kumimoji="1" lang="en-US" sz="1800" dirty="0">
                <a:solidFill>
                  <a:schemeClr val="tx1"/>
                </a:solidFill>
                <a:latin typeface="+mn-lt"/>
                <a:sym typeface="Wingdings" panose="05000000000000000000" pitchFamily="2" charset="2"/>
              </a:rPr>
              <a:t>reduced energy, </a:t>
            </a:r>
            <a:r>
              <a:rPr kumimoji="1" lang="en-US" sz="1800" b="1" dirty="0">
                <a:solidFill>
                  <a:srgbClr val="0070C0"/>
                </a:solidFill>
                <a:latin typeface="+mn-lt"/>
                <a:sym typeface="Wingdings" panose="05000000000000000000" pitchFamily="2" charset="2"/>
              </a:rPr>
              <a:t>46% </a:t>
            </a:r>
            <a:r>
              <a:rPr kumimoji="1" lang="en-US" sz="1800" dirty="0">
                <a:solidFill>
                  <a:schemeClr val="tx1"/>
                </a:solidFill>
                <a:latin typeface="+mn-lt"/>
                <a:sym typeface="Wingdings" panose="05000000000000000000" pitchFamily="2" charset="2"/>
              </a:rPr>
              <a:t>reduced LUTs</a:t>
            </a:r>
          </a:p>
        </p:txBody>
      </p:sp>
    </p:spTree>
    <p:extLst>
      <p:ext uri="{BB962C8B-B14F-4D97-AF65-F5344CB8AC3E}">
        <p14:creationId xmlns:p14="http://schemas.microsoft.com/office/powerpoint/2010/main" val="11645986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42</a:t>
            </a:fld>
            <a:endParaRPr lang="en-US" altLang="ko-KR"/>
          </a:p>
        </p:txBody>
      </p:sp>
      <p:sp>
        <p:nvSpPr>
          <p:cNvPr id="13" name="Title 1">
            <a:extLst>
              <a:ext uri="{FF2B5EF4-FFF2-40B4-BE49-F238E27FC236}">
                <a16:creationId xmlns:a16="http://schemas.microsoft.com/office/drawing/2014/main" id="{86C8AA1F-E504-72D7-0024-52A8D149ED58}"/>
              </a:ext>
            </a:extLst>
          </p:cNvPr>
          <p:cNvSpPr txBox="1">
            <a:spLocks/>
          </p:cNvSpPr>
          <p:nvPr/>
        </p:nvSpPr>
        <p:spPr>
          <a:xfrm>
            <a:off x="132808" y="142087"/>
            <a:ext cx="9011192"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2400" b="1" dirty="0">
                <a:solidFill>
                  <a:srgbClr val="C00000"/>
                </a:solidFill>
                <a:ea typeface="SimSun" panose="02010600030101010101" pitchFamily="2" charset="-122"/>
              </a:rPr>
              <a:t>Conclusion/Key differences in each method</a:t>
            </a:r>
          </a:p>
        </p:txBody>
      </p:sp>
      <p:sp>
        <p:nvSpPr>
          <p:cNvPr id="5" name="Content Placeholder 2">
            <a:extLst>
              <a:ext uri="{FF2B5EF4-FFF2-40B4-BE49-F238E27FC236}">
                <a16:creationId xmlns:a16="http://schemas.microsoft.com/office/drawing/2014/main" id="{61642E91-4619-9A29-1A4A-647A295F5F00}"/>
              </a:ext>
            </a:extLst>
          </p:cNvPr>
          <p:cNvSpPr txBox="1">
            <a:spLocks/>
          </p:cNvSpPr>
          <p:nvPr/>
        </p:nvSpPr>
        <p:spPr bwMode="auto">
          <a:xfrm>
            <a:off x="248717" y="594372"/>
            <a:ext cx="8975695" cy="3957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Low" eaLnBrk="0" latinLnBrk="0" hangingPunct="0">
              <a:lnSpc>
                <a:spcPct val="150000"/>
              </a:lnSpc>
              <a:buFont typeface="+mj-lt"/>
              <a:buAutoNum type="arabicPeriod"/>
            </a:pPr>
            <a:r>
              <a:rPr kumimoji="1" lang="en-US" sz="1500" dirty="0"/>
              <a:t>DREAM: Dynamic (Mantissa) Reduction and Exponent Asymmetric Method</a:t>
            </a:r>
          </a:p>
          <a:p>
            <a:pPr lvl="1" algn="justLow" eaLnBrk="0" latinLnBrk="0" hangingPunct="0"/>
            <a:r>
              <a:rPr kumimoji="1" lang="en-US" sz="1500" b="0" dirty="0"/>
              <a:t>Dynamic Mantissa Reduction for Uniform Precision </a:t>
            </a:r>
            <a:r>
              <a:rPr kumimoji="1" lang="en-US" sz="1500" b="0" dirty="0">
                <a:sym typeface="Wingdings" panose="05000000000000000000" pitchFamily="2" charset="2"/>
              </a:rPr>
              <a:t> E.g. </a:t>
            </a:r>
            <a:r>
              <a:rPr kumimoji="1" lang="en-US" sz="1500" b="0" i="1" dirty="0"/>
              <a:t>{23, 11, 5, 3}</a:t>
            </a:r>
          </a:p>
          <a:p>
            <a:pPr lvl="1" algn="justLow" eaLnBrk="0" latinLnBrk="0" hangingPunct="0"/>
            <a:r>
              <a:rPr kumimoji="1" lang="en-US" sz="1500" b="0" dirty="0"/>
              <a:t>Layer-wise different Mantissa width for Accumulation, Uniform precision for data path</a:t>
            </a:r>
          </a:p>
          <a:p>
            <a:pPr lvl="1" algn="justLow" eaLnBrk="0" latinLnBrk="0" hangingPunct="0"/>
            <a:r>
              <a:rPr kumimoji="1" lang="en-US" sz="1500" b="0" dirty="0"/>
              <a:t>Different Asymmetric Exponent based on data types and their range:</a:t>
            </a:r>
          </a:p>
          <a:p>
            <a:pPr lvl="2" algn="justLow" eaLnBrk="0" latinLnBrk="0" hangingPunct="0"/>
            <a:r>
              <a:rPr kumimoji="1" lang="en-US" sz="1500" b="0" dirty="0"/>
              <a:t>Weights, Activations, Input Gradient, Weight Gradient</a:t>
            </a:r>
          </a:p>
          <a:p>
            <a:pPr lvl="1" algn="justLow" eaLnBrk="0" latinLnBrk="0" hangingPunct="0">
              <a:lnSpc>
                <a:spcPct val="150000"/>
              </a:lnSpc>
            </a:pPr>
            <a:r>
              <a:rPr kumimoji="1" lang="en-US" sz="1500" b="0" dirty="0"/>
              <a:t>Software/Hardware for  </a:t>
            </a:r>
            <a:r>
              <a:rPr kumimoji="1" lang="en-US" sz="1500" u="sng" dirty="0">
                <a:solidFill>
                  <a:srgbClr val="0070C0"/>
                </a:solidFill>
              </a:rPr>
              <a:t>“</a:t>
            </a:r>
            <a:r>
              <a:rPr kumimoji="1" lang="en-US" sz="1500" i="1" u="sng" dirty="0">
                <a:solidFill>
                  <a:srgbClr val="0070C0"/>
                </a:solidFill>
              </a:rPr>
              <a:t>Classification &amp; Object Detection Training Accelerator” </a:t>
            </a:r>
          </a:p>
          <a:p>
            <a:pPr marL="274637" lvl="1" indent="0" algn="justLow" eaLnBrk="0" latinLnBrk="0" hangingPunct="0">
              <a:lnSpc>
                <a:spcPct val="150000"/>
              </a:lnSpc>
              <a:buNone/>
            </a:pPr>
            <a:endParaRPr kumimoji="1" lang="en-US" sz="900" b="0" dirty="0"/>
          </a:p>
          <a:p>
            <a:pPr algn="justLow" eaLnBrk="0" latinLnBrk="0" hangingPunct="0">
              <a:buFont typeface="+mj-lt"/>
              <a:buAutoNum type="arabicPeriod"/>
            </a:pPr>
            <a:r>
              <a:rPr kumimoji="1" lang="en-US" sz="1500" dirty="0"/>
              <a:t>GOALE: Genetic (Mantissa) Optimization and Asymmetric Layer-wise Exponent</a:t>
            </a:r>
          </a:p>
          <a:p>
            <a:pPr lvl="1" algn="justLow" eaLnBrk="0" latinLnBrk="0" hangingPunct="0"/>
            <a:r>
              <a:rPr kumimoji="1" lang="en-US" sz="1500" b="0" dirty="0"/>
              <a:t>Layer-wise Mantissa based on Genetic Algorithm</a:t>
            </a:r>
          </a:p>
          <a:p>
            <a:pPr lvl="1" algn="justLow" eaLnBrk="0" latinLnBrk="0" hangingPunct="0"/>
            <a:r>
              <a:rPr kumimoji="1" lang="en-US" sz="1500" b="0" dirty="0"/>
              <a:t>Layer-wise Asymmetric Exponent based on standard deviation</a:t>
            </a:r>
          </a:p>
          <a:p>
            <a:pPr lvl="1" algn="justLow" eaLnBrk="0" latinLnBrk="0" hangingPunct="0"/>
            <a:r>
              <a:rPr kumimoji="1" lang="en-US" sz="1500" b="0" dirty="0"/>
              <a:t>Software verification for 3 Classification and 3 Object Detection Inference models</a:t>
            </a:r>
          </a:p>
          <a:p>
            <a:pPr lvl="1" algn="justLow" eaLnBrk="0" latinLnBrk="0" hangingPunct="0"/>
            <a:r>
              <a:rPr kumimoji="1" lang="en-US" sz="1500" b="0" dirty="0"/>
              <a:t>Verified on hardware for </a:t>
            </a:r>
            <a:r>
              <a:rPr kumimoji="1" lang="en-US" sz="1500" u="sng" dirty="0">
                <a:solidFill>
                  <a:srgbClr val="0070C0"/>
                </a:solidFill>
              </a:rPr>
              <a:t>“</a:t>
            </a:r>
            <a:r>
              <a:rPr kumimoji="1" lang="en-US" sz="1500" i="1" u="sng" dirty="0">
                <a:solidFill>
                  <a:srgbClr val="0070C0"/>
                </a:solidFill>
              </a:rPr>
              <a:t>YOLOv2-tiny Inference Accelerator”</a:t>
            </a:r>
            <a:endParaRPr kumimoji="1" lang="en-US" sz="1500" dirty="0"/>
          </a:p>
        </p:txBody>
      </p:sp>
      <p:graphicFrame>
        <p:nvGraphicFramePr>
          <p:cNvPr id="2" name="Table 1"/>
          <p:cNvGraphicFramePr>
            <a:graphicFrameLocks noGrp="1"/>
          </p:cNvGraphicFramePr>
          <p:nvPr>
            <p:extLst>
              <p:ext uri="{D42A27DB-BD31-4B8C-83A1-F6EECF244321}">
                <p14:modId xmlns:p14="http://schemas.microsoft.com/office/powerpoint/2010/main" val="2751960879"/>
              </p:ext>
            </p:extLst>
          </p:nvPr>
        </p:nvGraphicFramePr>
        <p:xfrm>
          <a:off x="830056" y="4639495"/>
          <a:ext cx="7143386" cy="1483360"/>
        </p:xfrm>
        <a:graphic>
          <a:graphicData uri="http://schemas.openxmlformats.org/drawingml/2006/table">
            <a:tbl>
              <a:tblPr firstRow="1" bandRow="1">
                <a:tableStyleId>{EB344D84-9AFB-497E-A393-DC336BA19D2E}</a:tableStyleId>
              </a:tblPr>
              <a:tblGrid>
                <a:gridCol w="2583180">
                  <a:extLst>
                    <a:ext uri="{9D8B030D-6E8A-4147-A177-3AD203B41FA5}">
                      <a16:colId xmlns:a16="http://schemas.microsoft.com/office/drawing/2014/main" val="1240373551"/>
                    </a:ext>
                  </a:extLst>
                </a:gridCol>
                <a:gridCol w="2602230">
                  <a:extLst>
                    <a:ext uri="{9D8B030D-6E8A-4147-A177-3AD203B41FA5}">
                      <a16:colId xmlns:a16="http://schemas.microsoft.com/office/drawing/2014/main" val="1256681559"/>
                    </a:ext>
                  </a:extLst>
                </a:gridCol>
                <a:gridCol w="1957976">
                  <a:extLst>
                    <a:ext uri="{9D8B030D-6E8A-4147-A177-3AD203B41FA5}">
                      <a16:colId xmlns:a16="http://schemas.microsoft.com/office/drawing/2014/main" val="616761285"/>
                    </a:ext>
                  </a:extLst>
                </a:gridCol>
              </a:tblGrid>
              <a:tr h="370840">
                <a:tc>
                  <a:txBody>
                    <a:bodyPr/>
                    <a:lstStyle/>
                    <a:p>
                      <a:pPr algn="ctr"/>
                      <a:r>
                        <a:rPr lang="en-US" sz="1600" dirty="0"/>
                        <a:t>Challenge</a:t>
                      </a:r>
                    </a:p>
                  </a:txBody>
                  <a:tcPr/>
                </a:tc>
                <a:tc>
                  <a:txBody>
                    <a:bodyPr/>
                    <a:lstStyle/>
                    <a:p>
                      <a:pPr algn="ctr"/>
                      <a:r>
                        <a:rPr lang="en-US" sz="1600" dirty="0"/>
                        <a:t>DREAM (HPFP</a:t>
                      </a:r>
                      <a:r>
                        <a:rPr lang="en-US" sz="1600" baseline="-25000" dirty="0"/>
                        <a:t>(10,12,14)</a:t>
                      </a:r>
                      <a:r>
                        <a:rPr lang="en-US" sz="1600" dirty="0"/>
                        <a:t>)</a:t>
                      </a:r>
                    </a:p>
                  </a:txBody>
                  <a:tcPr/>
                </a:tc>
                <a:tc>
                  <a:txBody>
                    <a:bodyPr/>
                    <a:lstStyle/>
                    <a:p>
                      <a:pPr algn="ctr"/>
                      <a:r>
                        <a:rPr lang="en-US" sz="1600" dirty="0"/>
                        <a:t>GOALE </a:t>
                      </a:r>
                      <a:r>
                        <a:rPr lang="en-US" sz="1600" baseline="-25000" dirty="0"/>
                        <a:t>(MPFP(7,8)</a:t>
                      </a:r>
                      <a:r>
                        <a:rPr lang="en-US" sz="1600" dirty="0"/>
                        <a:t>)</a:t>
                      </a:r>
                    </a:p>
                  </a:txBody>
                  <a:tcPr/>
                </a:tc>
                <a:extLst>
                  <a:ext uri="{0D108BD9-81ED-4DB2-BD59-A6C34878D82A}">
                    <a16:rowId xmlns:a16="http://schemas.microsoft.com/office/drawing/2014/main" val="105109372"/>
                  </a:ext>
                </a:extLst>
              </a:tr>
              <a:tr h="370840">
                <a:tc>
                  <a:txBody>
                    <a:bodyPr/>
                    <a:lstStyle/>
                    <a:p>
                      <a:pPr algn="ctr"/>
                      <a:r>
                        <a:rPr lang="en-US" sz="1600" dirty="0"/>
                        <a:t>DRAM Speed Increase</a:t>
                      </a:r>
                    </a:p>
                  </a:txBody>
                  <a:tcPr/>
                </a:tc>
                <a:tc>
                  <a:txBody>
                    <a:bodyPr/>
                    <a:lstStyle/>
                    <a:p>
                      <a:pPr algn="ctr"/>
                      <a:r>
                        <a:rPr lang="en-US" sz="1600" dirty="0"/>
                        <a:t>37.5%</a:t>
                      </a:r>
                    </a:p>
                  </a:txBody>
                  <a:tcPr/>
                </a:tc>
                <a:tc>
                  <a:txBody>
                    <a:bodyPr/>
                    <a:lstStyle/>
                    <a:p>
                      <a:pPr algn="ctr"/>
                      <a:r>
                        <a:rPr lang="en-US" sz="1600" dirty="0"/>
                        <a:t>50%</a:t>
                      </a:r>
                    </a:p>
                  </a:txBody>
                  <a:tcPr/>
                </a:tc>
                <a:extLst>
                  <a:ext uri="{0D108BD9-81ED-4DB2-BD59-A6C34878D82A}">
                    <a16:rowId xmlns:a16="http://schemas.microsoft.com/office/drawing/2014/main" val="788529189"/>
                  </a:ext>
                </a:extLst>
              </a:tr>
              <a:tr h="370840">
                <a:tc>
                  <a:txBody>
                    <a:bodyPr/>
                    <a:lstStyle/>
                    <a:p>
                      <a:pPr algn="ctr"/>
                      <a:r>
                        <a:rPr lang="en-US" sz="1600" dirty="0"/>
                        <a:t>Area Reduction</a:t>
                      </a:r>
                    </a:p>
                  </a:txBody>
                  <a:tcPr/>
                </a:tc>
                <a:tc>
                  <a:txBody>
                    <a:bodyPr/>
                    <a:lstStyle/>
                    <a:p>
                      <a:pPr algn="ctr"/>
                      <a:r>
                        <a:rPr lang="en-US" sz="1600" dirty="0"/>
                        <a:t>37.2%</a:t>
                      </a:r>
                    </a:p>
                  </a:txBody>
                  <a:tcPr/>
                </a:tc>
                <a:tc>
                  <a:txBody>
                    <a:bodyPr/>
                    <a:lstStyle/>
                    <a:p>
                      <a:pPr algn="ctr"/>
                      <a:r>
                        <a:rPr lang="en-US" sz="1600" dirty="0"/>
                        <a:t>46%</a:t>
                      </a:r>
                    </a:p>
                  </a:txBody>
                  <a:tcPr/>
                </a:tc>
                <a:extLst>
                  <a:ext uri="{0D108BD9-81ED-4DB2-BD59-A6C34878D82A}">
                    <a16:rowId xmlns:a16="http://schemas.microsoft.com/office/drawing/2014/main" val="642982415"/>
                  </a:ext>
                </a:extLst>
              </a:tr>
              <a:tr h="370840">
                <a:tc>
                  <a:txBody>
                    <a:bodyPr/>
                    <a:lstStyle/>
                    <a:p>
                      <a:pPr algn="ctr"/>
                      <a:r>
                        <a:rPr lang="en-US" sz="1600" dirty="0"/>
                        <a:t>Energy Reduction</a:t>
                      </a:r>
                    </a:p>
                  </a:txBody>
                  <a:tcPr/>
                </a:tc>
                <a:tc>
                  <a:txBody>
                    <a:bodyPr/>
                    <a:lstStyle/>
                    <a:p>
                      <a:pPr algn="ctr"/>
                      <a:r>
                        <a:rPr lang="en-US" sz="1600" dirty="0"/>
                        <a:t>49.4%</a:t>
                      </a:r>
                    </a:p>
                  </a:txBody>
                  <a:tcPr/>
                </a:tc>
                <a:tc>
                  <a:txBody>
                    <a:bodyPr/>
                    <a:lstStyle/>
                    <a:p>
                      <a:pPr algn="ctr"/>
                      <a:r>
                        <a:rPr lang="en-US" sz="1600" dirty="0"/>
                        <a:t>65%</a:t>
                      </a:r>
                    </a:p>
                  </a:txBody>
                  <a:tcPr/>
                </a:tc>
                <a:extLst>
                  <a:ext uri="{0D108BD9-81ED-4DB2-BD59-A6C34878D82A}">
                    <a16:rowId xmlns:a16="http://schemas.microsoft.com/office/drawing/2014/main" val="1883029399"/>
                  </a:ext>
                </a:extLst>
              </a:tr>
            </a:tbl>
          </a:graphicData>
        </a:graphic>
      </p:graphicFrame>
      <p:sp>
        <p:nvSpPr>
          <p:cNvPr id="3" name="TextBox 2"/>
          <p:cNvSpPr txBox="1"/>
          <p:nvPr/>
        </p:nvSpPr>
        <p:spPr>
          <a:xfrm>
            <a:off x="1060318" y="6044233"/>
            <a:ext cx="6403970" cy="675033"/>
          </a:xfrm>
          <a:prstGeom prst="rect">
            <a:avLst/>
          </a:prstGeom>
        </p:spPr>
        <p:txBody>
          <a:bodyPr vert="horz" wrap="none" lIns="91440" tIns="45720" rIns="91440" bIns="45720" rtlCol="0" anchor="ctr">
            <a:normAutofit/>
          </a:bodyPr>
          <a:lstStyle/>
          <a:p>
            <a:pPr algn="ctr" fontAlgn="auto">
              <a:lnSpc>
                <a:spcPct val="170000"/>
              </a:lnSpc>
              <a:spcAft>
                <a:spcPts val="0"/>
              </a:spcAft>
            </a:pPr>
            <a:r>
              <a:rPr lang="en-US" sz="1600" dirty="0">
                <a:solidFill>
                  <a:schemeClr val="accent2">
                    <a:lumMod val="50000"/>
                  </a:schemeClr>
                </a:solidFill>
              </a:rPr>
              <a:t>Compared with same model with number of PEs in Bfloat16</a:t>
            </a:r>
          </a:p>
        </p:txBody>
      </p:sp>
    </p:spTree>
    <p:extLst>
      <p:ext uri="{BB962C8B-B14F-4D97-AF65-F5344CB8AC3E}">
        <p14:creationId xmlns:p14="http://schemas.microsoft.com/office/powerpoint/2010/main" val="241687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E48BDC-FCB9-824A-8FFD-705C28EC8B7E}"/>
              </a:ext>
            </a:extLst>
          </p:cNvPr>
          <p:cNvSpPr>
            <a:spLocks noGrp="1"/>
          </p:cNvSpPr>
          <p:nvPr>
            <p:ph type="sldNum" sz="quarter" idx="12"/>
          </p:nvPr>
        </p:nvSpPr>
        <p:spPr>
          <a:xfrm>
            <a:off x="7813714" y="6467574"/>
            <a:ext cx="1316037" cy="365125"/>
          </a:xfrm>
        </p:spPr>
        <p:txBody>
          <a:bodyPr/>
          <a:lstStyle/>
          <a:p>
            <a:pPr>
              <a:defRPr/>
            </a:pPr>
            <a:fld id="{23AF06AE-3D74-4B80-B329-472B9F79958D}" type="slidenum">
              <a:rPr lang="ko-KR" altLang="en-US" smtClean="0"/>
              <a:pPr>
                <a:defRPr/>
              </a:pPr>
              <a:t>43</a:t>
            </a:fld>
            <a:endParaRPr lang="en-US" altLang="ko-KR" dirty="0"/>
          </a:p>
        </p:txBody>
      </p:sp>
      <p:sp>
        <p:nvSpPr>
          <p:cNvPr id="48" name="Content Placeholder 2">
            <a:extLst>
              <a:ext uri="{FF2B5EF4-FFF2-40B4-BE49-F238E27FC236}">
                <a16:creationId xmlns:a16="http://schemas.microsoft.com/office/drawing/2014/main" id="{9133D56F-8D6B-5349-8A44-CA7A6F572566}"/>
              </a:ext>
            </a:extLst>
          </p:cNvPr>
          <p:cNvSpPr txBox="1">
            <a:spLocks/>
          </p:cNvSpPr>
          <p:nvPr/>
        </p:nvSpPr>
        <p:spPr bwMode="auto">
          <a:xfrm>
            <a:off x="337658" y="551160"/>
            <a:ext cx="8228253" cy="576880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342900" indent="-342900" algn="justLow" eaLnBrk="0" fontAlgn="base" hangingPunct="0">
              <a:spcBef>
                <a:spcPct val="20000"/>
              </a:spcBef>
              <a:spcAft>
                <a:spcPts val="600"/>
              </a:spcAft>
              <a:buClr>
                <a:schemeClr val="tx2"/>
              </a:buClr>
              <a:buFont typeface="Wingdings" pitchFamily="2" charset="2"/>
              <a:buChar char="v"/>
              <a:defRPr kumimoji="1" b="1">
                <a:solidFill>
                  <a:srgbClr val="000066"/>
                </a:solidFill>
              </a:defRPr>
            </a:lvl1pPr>
            <a:lvl2pPr indent="-182563" fontAlgn="base" latinLnBrk="1">
              <a:spcBef>
                <a:spcPct val="20000"/>
              </a:spcBef>
              <a:spcAft>
                <a:spcPct val="0"/>
              </a:spcAft>
              <a:buClr>
                <a:schemeClr val="tx2"/>
              </a:buClr>
              <a:buFont typeface="Wingdings" pitchFamily="2" charset="2"/>
              <a:buChar char="l"/>
              <a:defRPr b="1"/>
            </a:lvl2pPr>
            <a:lvl3pPr marL="1143000" indent="-228600" fontAlgn="base" latinLnBrk="1">
              <a:spcBef>
                <a:spcPct val="20000"/>
              </a:spcBef>
              <a:spcAft>
                <a:spcPct val="0"/>
              </a:spcAft>
              <a:buClr>
                <a:schemeClr val="tx2"/>
              </a:buClr>
              <a:buFont typeface="Wingdings" pitchFamily="2" charset="2"/>
              <a:buChar char="§"/>
              <a:defRPr sz="1600" b="1">
                <a:solidFill>
                  <a:srgbClr val="262626"/>
                </a:solidFill>
              </a:defRPr>
            </a:lvl3pPr>
            <a:lvl4pPr marL="1600200" indent="-228600" fontAlgn="base" latinLnBrk="1">
              <a:spcBef>
                <a:spcPct val="20000"/>
              </a:spcBef>
              <a:spcAft>
                <a:spcPct val="0"/>
              </a:spcAft>
              <a:buClr>
                <a:schemeClr val="tx2"/>
              </a:buClr>
              <a:buFont typeface="Arial" charset="0"/>
              <a:buChar char="•"/>
              <a:defRPr sz="1600">
                <a:solidFill>
                  <a:srgbClr val="404040"/>
                </a:solidFill>
              </a:defRPr>
            </a:lvl4pPr>
            <a:lvl5pPr marL="2057400" indent="-228600" fontAlgn="base" latinLnBrk="1">
              <a:spcBef>
                <a:spcPct val="20000"/>
              </a:spcBef>
              <a:spcAft>
                <a:spcPct val="0"/>
              </a:spcAft>
              <a:buClr>
                <a:schemeClr val="tx2"/>
              </a:buClr>
              <a:buFont typeface="Wingdings" pitchFamily="2" charset="2"/>
              <a:buChar char="ü"/>
              <a:defRPr sz="1400">
                <a:solidFill>
                  <a:srgbClr val="595959"/>
                </a:solidFill>
              </a:defRPr>
            </a:lvl5pPr>
            <a:lvl6pPr marL="2514600" indent="-228600" defTabSz="914400" latinLnBrk="1">
              <a:spcBef>
                <a:spcPct val="20000"/>
              </a:spcBef>
              <a:buClr>
                <a:schemeClr val="tx2"/>
              </a:buClr>
              <a:buFont typeface="Arial" pitchFamily="34" charset="0"/>
              <a:buChar char="•"/>
              <a:defRPr sz="1600"/>
            </a:lvl6pPr>
            <a:lvl7pPr marL="2971800" indent="-228600" defTabSz="914400" latinLnBrk="1">
              <a:spcBef>
                <a:spcPct val="20000"/>
              </a:spcBef>
              <a:buClr>
                <a:schemeClr val="tx2"/>
              </a:buClr>
              <a:buFont typeface="Arial" pitchFamily="34" charset="0"/>
              <a:buChar char="•"/>
              <a:defRPr sz="1600"/>
            </a:lvl7pPr>
            <a:lvl8pPr marL="3429000" indent="-228600" defTabSz="914400" latinLnBrk="1">
              <a:spcBef>
                <a:spcPct val="20000"/>
              </a:spcBef>
              <a:buClr>
                <a:schemeClr val="tx2"/>
              </a:buClr>
              <a:buFont typeface="Arial" pitchFamily="34" charset="0"/>
              <a:buChar char="•"/>
              <a:defRPr sz="1600"/>
            </a:lvl8pPr>
            <a:lvl9pPr marL="3886200" indent="-228600" defTabSz="914400" latinLnBrk="1">
              <a:spcBef>
                <a:spcPct val="20000"/>
              </a:spcBef>
              <a:buClr>
                <a:schemeClr val="tx2"/>
              </a:buClr>
              <a:buFont typeface="Arial" pitchFamily="34" charset="0"/>
              <a:buChar char="•"/>
              <a:defRPr sz="1600"/>
            </a:lvl9pPr>
          </a:lstStyle>
          <a:p>
            <a:pPr marL="360045" marR="0" indent="-360045">
              <a:spcBef>
                <a:spcPts val="0"/>
              </a:spcBef>
              <a:spcAft>
                <a:spcPts val="0"/>
              </a:spcAft>
            </a:pPr>
            <a:r>
              <a:rPr lang="x-none" dirty="0"/>
              <a:t>Journals</a:t>
            </a:r>
            <a:endParaRPr lang="en-US" dirty="0"/>
          </a:p>
          <a:p>
            <a:pPr marL="360045" marR="0" indent="-360045">
              <a:spcBef>
                <a:spcPts val="0"/>
              </a:spcBef>
              <a:spcAft>
                <a:spcPts val="0"/>
              </a:spcAft>
            </a:pPr>
            <a:endParaRPr lang="en-US" sz="2000" b="1" dirty="0">
              <a:effectLst/>
              <a:latin typeface="MS Gothic" panose="020B0609070205080204" pitchFamily="49" charset="-128"/>
              <a:ea typeface="MS Gothic" panose="020B0609070205080204" pitchFamily="49" charset="-128"/>
              <a:cs typeface="Times New Roman" panose="02020603050405020304" pitchFamily="18" charset="0"/>
            </a:endParaRPr>
          </a:p>
          <a:p>
            <a:pPr marL="346075" indent="-346075">
              <a:lnSpc>
                <a:spcPct val="115000"/>
              </a:lnSpc>
              <a:spcBef>
                <a:spcPts val="0"/>
              </a:spcBef>
              <a:spcAft>
                <a:spcPts val="0"/>
              </a:spcAft>
              <a:buClr>
                <a:srgbClr val="000000"/>
              </a:buClr>
              <a:buSzPts val="1000"/>
              <a:buNone/>
            </a:pPr>
            <a:r>
              <a:rPr lang="en-US" sz="1600" b="0" dirty="0">
                <a:solidFill>
                  <a:srgbClr val="000000"/>
                </a:solidFill>
                <a:latin typeface="Cambria" panose="02040503050406030204" pitchFamily="18" charset="0"/>
                <a:ea typeface="HYSinMyeongJo-Medium"/>
                <a:cs typeface="Times New Roman" panose="02020603050405020304" pitchFamily="18" charset="0"/>
              </a:rPr>
              <a:t>[1] </a:t>
            </a:r>
            <a:r>
              <a:rPr lang="en-US" sz="1600" dirty="0">
                <a:solidFill>
                  <a:srgbClr val="000000"/>
                </a:solidFill>
                <a:latin typeface="Cambria" panose="02040503050406030204" pitchFamily="18" charset="0"/>
                <a:ea typeface="HYSinMyeongJo-Medium"/>
                <a:cs typeface="Times New Roman" panose="02020603050405020304" pitchFamily="18" charset="0"/>
              </a:rPr>
              <a:t>Junaid, M.; </a:t>
            </a:r>
            <a:r>
              <a:rPr lang="en-US" sz="1600" b="0" dirty="0" err="1">
                <a:solidFill>
                  <a:srgbClr val="000000"/>
                </a:solidFill>
                <a:latin typeface="Cambria" panose="02040503050406030204" pitchFamily="18" charset="0"/>
                <a:ea typeface="HYSinMyeongJo-Medium"/>
                <a:cs typeface="Times New Roman" panose="02020603050405020304" pitchFamily="18" charset="0"/>
              </a:rPr>
              <a:t>Aliev</a:t>
            </a:r>
            <a:r>
              <a:rPr lang="en-US" sz="1600" b="0" dirty="0">
                <a:solidFill>
                  <a:srgbClr val="000000"/>
                </a:solidFill>
                <a:latin typeface="Cambria" panose="02040503050406030204" pitchFamily="18" charset="0"/>
                <a:ea typeface="HYSinMyeongJo-Medium"/>
                <a:cs typeface="Times New Roman" panose="02020603050405020304" pitchFamily="18" charset="0"/>
              </a:rPr>
              <a:t>, H.; </a:t>
            </a:r>
            <a:r>
              <a:rPr lang="en-US" sz="1600" b="0" dirty="0" err="1">
                <a:solidFill>
                  <a:srgbClr val="000000"/>
                </a:solidFill>
                <a:latin typeface="Cambria" panose="02040503050406030204" pitchFamily="18" charset="0"/>
                <a:ea typeface="HYSinMyeongJo-Medium"/>
                <a:cs typeface="Times New Roman" panose="02020603050405020304" pitchFamily="18" charset="0"/>
              </a:rPr>
              <a:t>Sajid</a:t>
            </a:r>
            <a:r>
              <a:rPr lang="en-US" sz="1600" b="0" dirty="0">
                <a:solidFill>
                  <a:srgbClr val="000000"/>
                </a:solidFill>
                <a:latin typeface="Cambria" panose="02040503050406030204" pitchFamily="18" charset="0"/>
                <a:ea typeface="HYSinMyeongJo-Medium"/>
                <a:cs typeface="Times New Roman" panose="02020603050405020304" pitchFamily="18" charset="0"/>
              </a:rPr>
              <a:t>, S.; Kim, H.; Sim, S. Optimizing CNN Post-Training Quantization with Mixed Precision Floating-Point Arithmetic Using a Genetic Algorithm. IEEE Access 2024. (Under Professor Review)</a:t>
            </a:r>
          </a:p>
          <a:p>
            <a:pPr marL="0" indent="0">
              <a:lnSpc>
                <a:spcPct val="115000"/>
              </a:lnSpc>
              <a:spcBef>
                <a:spcPts val="0"/>
              </a:spcBef>
              <a:spcAft>
                <a:spcPts val="0"/>
              </a:spcAft>
              <a:buClr>
                <a:srgbClr val="000000"/>
              </a:buClr>
              <a:buSzPts val="1000"/>
              <a:buNone/>
            </a:pPr>
            <a:endParaRPr lang="en-US" sz="1600" dirty="0">
              <a:solidFill>
                <a:srgbClr val="000000"/>
              </a:solidFill>
              <a:effectLst/>
              <a:latin typeface="Cambria" panose="02040503050406030204" pitchFamily="18" charset="0"/>
              <a:ea typeface="HYSinMyeongJo-Medium"/>
              <a:cs typeface="Times New Roman" panose="02020603050405020304" pitchFamily="18" charset="0"/>
            </a:endParaRPr>
          </a:p>
          <a:p>
            <a:pPr marL="346075" lvl="0" indent="-346075">
              <a:lnSpc>
                <a:spcPct val="115000"/>
              </a:lnSpc>
              <a:spcBef>
                <a:spcPts val="0"/>
              </a:spcBef>
              <a:spcAft>
                <a:spcPts val="0"/>
              </a:spcAft>
              <a:buClr>
                <a:srgbClr val="000000"/>
              </a:buClr>
              <a:buSzPts val="1000"/>
              <a:buNone/>
            </a:pPr>
            <a:r>
              <a:rPr lang="en-US" sz="1600" b="0" dirty="0">
                <a:solidFill>
                  <a:srgbClr val="000000"/>
                </a:solidFill>
                <a:effectLst/>
                <a:latin typeface="Cambria" panose="02040503050406030204" pitchFamily="18" charset="0"/>
                <a:ea typeface="HYSinMyeongJo-Medium"/>
                <a:cs typeface="Times New Roman" panose="02020603050405020304" pitchFamily="18" charset="0"/>
              </a:rPr>
              <a:t>[2]</a:t>
            </a:r>
            <a:r>
              <a:rPr lang="en-US" sz="1600" dirty="0">
                <a:solidFill>
                  <a:srgbClr val="000000"/>
                </a:solidFill>
                <a:effectLst/>
                <a:latin typeface="Cambria" panose="02040503050406030204" pitchFamily="18" charset="0"/>
                <a:ea typeface="HYSinMyeongJo-Medium"/>
                <a:cs typeface="Times New Roman" panose="02020603050405020304" pitchFamily="18" charset="0"/>
              </a:rPr>
              <a:t> </a:t>
            </a:r>
            <a:r>
              <a:rPr lang="en-US" sz="1600" dirty="0">
                <a:solidFill>
                  <a:srgbClr val="000000"/>
                </a:solidFill>
                <a:latin typeface="Cambria" panose="02040503050406030204" pitchFamily="18" charset="0"/>
                <a:ea typeface="HYSinMyeongJo-Medium"/>
                <a:cs typeface="Times New Roman" panose="02020603050405020304" pitchFamily="18" charset="0"/>
              </a:rPr>
              <a:t>Junaid, M.; </a:t>
            </a:r>
            <a:r>
              <a:rPr lang="en-US" sz="1600" b="0" dirty="0" err="1">
                <a:solidFill>
                  <a:srgbClr val="000000"/>
                </a:solidFill>
                <a:latin typeface="Cambria" panose="02040503050406030204" pitchFamily="18" charset="0"/>
                <a:ea typeface="HYSinMyeongJo-Medium"/>
                <a:cs typeface="Times New Roman" panose="02020603050405020304" pitchFamily="18" charset="0"/>
              </a:rPr>
              <a:t>Aliev</a:t>
            </a:r>
            <a:r>
              <a:rPr lang="en-US" sz="1600" b="0" dirty="0">
                <a:solidFill>
                  <a:srgbClr val="000000"/>
                </a:solidFill>
                <a:latin typeface="Cambria" panose="02040503050406030204" pitchFamily="18" charset="0"/>
                <a:ea typeface="HYSinMyeongJo-Medium"/>
                <a:cs typeface="Times New Roman" panose="02020603050405020304" pitchFamily="18" charset="0"/>
              </a:rPr>
              <a:t>, H.; Park, S.; Kim, H.; Sim, S. Hybrid Precision Floating-Point (HPFP) Selection to Optimize Hardware-Constrained Accelerator for CNN Training. Sensors 2024, 24, 2145.</a:t>
            </a:r>
          </a:p>
          <a:p>
            <a:pPr marL="346075" lvl="0" indent="-346075">
              <a:lnSpc>
                <a:spcPct val="115000"/>
              </a:lnSpc>
              <a:spcBef>
                <a:spcPts val="0"/>
              </a:spcBef>
              <a:spcAft>
                <a:spcPts val="0"/>
              </a:spcAft>
              <a:buClr>
                <a:srgbClr val="000000"/>
              </a:buClr>
              <a:buSzPts val="1000"/>
              <a:buNone/>
            </a:pPr>
            <a:endParaRPr lang="en-US" sz="1600" b="0" dirty="0">
              <a:solidFill>
                <a:srgbClr val="000000"/>
              </a:solidFill>
              <a:effectLst/>
              <a:latin typeface="Cambria" panose="02040503050406030204" pitchFamily="18" charset="0"/>
              <a:ea typeface="HYSinMyeongJo-Medium"/>
              <a:cs typeface="Times New Roman" panose="02020603050405020304" pitchFamily="18" charset="0"/>
            </a:endParaRPr>
          </a:p>
          <a:p>
            <a:pPr marL="346075" indent="-346075">
              <a:lnSpc>
                <a:spcPct val="115000"/>
              </a:lnSpc>
              <a:spcBef>
                <a:spcPts val="0"/>
              </a:spcBef>
              <a:spcAft>
                <a:spcPts val="0"/>
              </a:spcAft>
              <a:buClr>
                <a:srgbClr val="000000"/>
              </a:buClr>
              <a:buSzPts val="1000"/>
              <a:buNone/>
            </a:pPr>
            <a:r>
              <a:rPr lang="en-US" sz="1600" b="0" dirty="0">
                <a:solidFill>
                  <a:srgbClr val="000000"/>
                </a:solidFill>
                <a:latin typeface="Cambria" panose="02040503050406030204" pitchFamily="18" charset="0"/>
                <a:ea typeface="HYSinMyeongJo-Medium"/>
                <a:cs typeface="Times New Roman" panose="02020603050405020304" pitchFamily="18" charset="0"/>
              </a:rPr>
              <a:t>[3]</a:t>
            </a:r>
            <a:r>
              <a:rPr lang="en-US" sz="1600" dirty="0">
                <a:solidFill>
                  <a:srgbClr val="000000"/>
                </a:solidFill>
                <a:latin typeface="Cambria" panose="02040503050406030204" pitchFamily="18" charset="0"/>
                <a:ea typeface="HYSinMyeongJo-Medium"/>
                <a:cs typeface="Times New Roman" panose="02020603050405020304" pitchFamily="18" charset="0"/>
              </a:rPr>
              <a:t> Junaid, M.; </a:t>
            </a:r>
            <a:r>
              <a:rPr lang="en-US" sz="1600" b="0" dirty="0" err="1">
                <a:solidFill>
                  <a:srgbClr val="000000"/>
                </a:solidFill>
                <a:latin typeface="Cambria" panose="02040503050406030204" pitchFamily="18" charset="0"/>
                <a:ea typeface="HYSinMyeongJo-Medium"/>
                <a:cs typeface="Times New Roman" panose="02020603050405020304" pitchFamily="18" charset="0"/>
              </a:rPr>
              <a:t>Arslan</a:t>
            </a:r>
            <a:r>
              <a:rPr lang="en-US" sz="1600" b="0" dirty="0">
                <a:solidFill>
                  <a:srgbClr val="000000"/>
                </a:solidFill>
                <a:latin typeface="Cambria" panose="02040503050406030204" pitchFamily="18" charset="0"/>
                <a:ea typeface="HYSinMyeongJo-Medium"/>
                <a:cs typeface="Times New Roman" panose="02020603050405020304" pitchFamily="18" charset="0"/>
              </a:rPr>
              <a:t>, S.; Lee, T.; Kim, H. Optimal Architecture of Floating-Point Arithmetic for Neural Network Training Processors. Sensors 2022, 22, 1230. </a:t>
            </a:r>
          </a:p>
          <a:p>
            <a:pPr marL="346075" indent="-346075">
              <a:lnSpc>
                <a:spcPct val="115000"/>
              </a:lnSpc>
              <a:spcBef>
                <a:spcPts val="0"/>
              </a:spcBef>
              <a:spcAft>
                <a:spcPts val="0"/>
              </a:spcAft>
              <a:buClr>
                <a:srgbClr val="000000"/>
              </a:buClr>
              <a:buSzPts val="1000"/>
              <a:buNone/>
            </a:pPr>
            <a:endParaRPr lang="en-US" sz="1600" b="0" dirty="0">
              <a:solidFill>
                <a:srgbClr val="000000"/>
              </a:solidFill>
              <a:latin typeface="Cambria" panose="02040503050406030204" pitchFamily="18" charset="0"/>
              <a:ea typeface="HYSinMyeongJo-Medium"/>
              <a:cs typeface="Times New Roman" panose="02020603050405020304" pitchFamily="18" charset="0"/>
            </a:endParaRPr>
          </a:p>
          <a:p>
            <a:pPr marL="346075" indent="-346075">
              <a:lnSpc>
                <a:spcPct val="115000"/>
              </a:lnSpc>
              <a:spcBef>
                <a:spcPts val="0"/>
              </a:spcBef>
              <a:spcAft>
                <a:spcPts val="0"/>
              </a:spcAft>
              <a:buClr>
                <a:srgbClr val="000000"/>
              </a:buClr>
              <a:buSzPts val="1000"/>
              <a:buNone/>
            </a:pPr>
            <a:r>
              <a:rPr lang="en-US" sz="1600" b="0" dirty="0">
                <a:solidFill>
                  <a:srgbClr val="000000"/>
                </a:solidFill>
                <a:latin typeface="Cambria" panose="02040503050406030204" pitchFamily="18" charset="0"/>
                <a:ea typeface="HYSinMyeongJo-Medium"/>
                <a:cs typeface="Times New Roman" panose="02020603050405020304" pitchFamily="18" charset="0"/>
              </a:rPr>
              <a:t>[4] Lee, D.-Y.; </a:t>
            </a:r>
            <a:r>
              <a:rPr lang="en-US" sz="1600" b="0" dirty="0" err="1">
                <a:solidFill>
                  <a:srgbClr val="000000"/>
                </a:solidFill>
                <a:latin typeface="Cambria" panose="02040503050406030204" pitchFamily="18" charset="0"/>
                <a:ea typeface="HYSinMyeongJo-Medium"/>
                <a:cs typeface="Times New Roman" panose="02020603050405020304" pitchFamily="18" charset="0"/>
              </a:rPr>
              <a:t>Aliev</a:t>
            </a:r>
            <a:r>
              <a:rPr lang="en-US" sz="1600" b="0" dirty="0">
                <a:solidFill>
                  <a:srgbClr val="000000"/>
                </a:solidFill>
                <a:latin typeface="Cambria" panose="02040503050406030204" pitchFamily="18" charset="0"/>
                <a:ea typeface="HYSinMyeongJo-Medium"/>
                <a:cs typeface="Times New Roman" panose="02020603050405020304" pitchFamily="18" charset="0"/>
              </a:rPr>
              <a:t>, H.; </a:t>
            </a:r>
            <a:r>
              <a:rPr lang="en-US" sz="1600" dirty="0">
                <a:solidFill>
                  <a:srgbClr val="000000"/>
                </a:solidFill>
                <a:latin typeface="Cambria" panose="02040503050406030204" pitchFamily="18" charset="0"/>
                <a:ea typeface="HYSinMyeongJo-Medium"/>
                <a:cs typeface="Times New Roman" panose="02020603050405020304" pitchFamily="18" charset="0"/>
              </a:rPr>
              <a:t>Junaid, M.</a:t>
            </a:r>
            <a:r>
              <a:rPr lang="en-US" sz="1600" b="0" dirty="0">
                <a:solidFill>
                  <a:srgbClr val="000000"/>
                </a:solidFill>
                <a:latin typeface="Cambria" panose="02040503050406030204" pitchFamily="18" charset="0"/>
                <a:ea typeface="HYSinMyeongJo-Medium"/>
                <a:cs typeface="Times New Roman" panose="02020603050405020304" pitchFamily="18" charset="0"/>
              </a:rPr>
              <a:t>; Park, S.-B.; Kim, H.-W.; Lee, K.-M.; Sim, S.-H. High-Speed CNN Accelerator </a:t>
            </a:r>
            <a:r>
              <a:rPr lang="en-US" sz="1600" b="0" dirty="0" err="1">
                <a:solidFill>
                  <a:srgbClr val="000000"/>
                </a:solidFill>
                <a:latin typeface="Cambria" panose="02040503050406030204" pitchFamily="18" charset="0"/>
                <a:ea typeface="HYSinMyeongJo-Medium"/>
                <a:cs typeface="Times New Roman" panose="02020603050405020304" pitchFamily="18" charset="0"/>
              </a:rPr>
              <a:t>SoC</a:t>
            </a:r>
            <a:r>
              <a:rPr lang="en-US" sz="1600" b="0" dirty="0">
                <a:solidFill>
                  <a:srgbClr val="000000"/>
                </a:solidFill>
                <a:latin typeface="Cambria" panose="02040503050406030204" pitchFamily="18" charset="0"/>
                <a:ea typeface="HYSinMyeongJo-Medium"/>
                <a:cs typeface="Times New Roman" panose="02020603050405020304" pitchFamily="18" charset="0"/>
              </a:rPr>
              <a:t> Design Based on a Flexible Diagonal Cyclic Array. Electronics 2024, 13, 1564. </a:t>
            </a:r>
          </a:p>
          <a:p>
            <a:pPr marL="346075" indent="-346075">
              <a:lnSpc>
                <a:spcPct val="115000"/>
              </a:lnSpc>
              <a:spcBef>
                <a:spcPts val="0"/>
              </a:spcBef>
              <a:spcAft>
                <a:spcPts val="0"/>
              </a:spcAft>
              <a:buClr>
                <a:srgbClr val="000000"/>
              </a:buClr>
              <a:buSzPts val="1000"/>
              <a:buNone/>
            </a:pPr>
            <a:endParaRPr lang="en-US" sz="1600" b="0" dirty="0">
              <a:solidFill>
                <a:srgbClr val="000000"/>
              </a:solidFill>
              <a:latin typeface="Cambria" panose="02040503050406030204" pitchFamily="18" charset="0"/>
              <a:ea typeface="HYSinMyeongJo-Medium"/>
              <a:cs typeface="Times New Roman" panose="02020603050405020304" pitchFamily="18" charset="0"/>
            </a:endParaRPr>
          </a:p>
          <a:p>
            <a:pPr marL="346075" indent="-346075">
              <a:lnSpc>
                <a:spcPct val="115000"/>
              </a:lnSpc>
              <a:spcBef>
                <a:spcPts val="0"/>
              </a:spcBef>
              <a:spcAft>
                <a:spcPts val="0"/>
              </a:spcAft>
              <a:buClr>
                <a:srgbClr val="000000"/>
              </a:buClr>
              <a:buSzPts val="1000"/>
              <a:buNone/>
            </a:pPr>
            <a:r>
              <a:rPr lang="en-US" sz="1600" b="0" dirty="0">
                <a:solidFill>
                  <a:srgbClr val="000000"/>
                </a:solidFill>
                <a:latin typeface="Cambria" panose="02040503050406030204" pitchFamily="18" charset="0"/>
                <a:ea typeface="HYSinMyeongJo-Medium"/>
                <a:cs typeface="Times New Roman" panose="02020603050405020304" pitchFamily="18" charset="0"/>
              </a:rPr>
              <a:t>[5] </a:t>
            </a:r>
            <a:r>
              <a:rPr lang="en-US" sz="1600" b="0" dirty="0" err="1">
                <a:solidFill>
                  <a:srgbClr val="000000"/>
                </a:solidFill>
                <a:latin typeface="Cambria" panose="02040503050406030204" pitchFamily="18" charset="0"/>
                <a:ea typeface="HYSinMyeongJo-Medium"/>
                <a:cs typeface="Times New Roman" panose="02020603050405020304" pitchFamily="18" charset="0"/>
              </a:rPr>
              <a:t>Asghar</a:t>
            </a:r>
            <a:r>
              <a:rPr lang="en-US" sz="1600" b="0" dirty="0">
                <a:solidFill>
                  <a:srgbClr val="000000"/>
                </a:solidFill>
                <a:latin typeface="Cambria" panose="02040503050406030204" pitchFamily="18" charset="0"/>
                <a:ea typeface="HYSinMyeongJo-Medium"/>
                <a:cs typeface="Times New Roman" panose="02020603050405020304" pitchFamily="18" charset="0"/>
              </a:rPr>
              <a:t>, M.S.; </a:t>
            </a:r>
            <a:r>
              <a:rPr lang="en-US" sz="1600" b="0" dirty="0" err="1">
                <a:solidFill>
                  <a:srgbClr val="000000"/>
                </a:solidFill>
                <a:latin typeface="Cambria" panose="02040503050406030204" pitchFamily="18" charset="0"/>
                <a:ea typeface="HYSinMyeongJo-Medium"/>
                <a:cs typeface="Times New Roman" panose="02020603050405020304" pitchFamily="18" charset="0"/>
              </a:rPr>
              <a:t>Arslan</a:t>
            </a:r>
            <a:r>
              <a:rPr lang="en-US" sz="1600" b="0" dirty="0">
                <a:solidFill>
                  <a:srgbClr val="000000"/>
                </a:solidFill>
                <a:latin typeface="Cambria" panose="02040503050406030204" pitchFamily="18" charset="0"/>
                <a:ea typeface="HYSinMyeongJo-Medium"/>
                <a:cs typeface="Times New Roman" panose="02020603050405020304" pitchFamily="18" charset="0"/>
              </a:rPr>
              <a:t>, S.; </a:t>
            </a:r>
            <a:r>
              <a:rPr lang="en-US" sz="1600" dirty="0">
                <a:solidFill>
                  <a:srgbClr val="000000"/>
                </a:solidFill>
                <a:latin typeface="Cambria" panose="02040503050406030204" pitchFamily="18" charset="0"/>
                <a:ea typeface="HYSinMyeongJo-Medium"/>
                <a:cs typeface="Times New Roman" panose="02020603050405020304" pitchFamily="18" charset="0"/>
              </a:rPr>
              <a:t>Junaid, M.; </a:t>
            </a:r>
            <a:r>
              <a:rPr lang="en-US" sz="1600" b="0" dirty="0">
                <a:solidFill>
                  <a:srgbClr val="000000"/>
                </a:solidFill>
                <a:latin typeface="Cambria" panose="02040503050406030204" pitchFamily="18" charset="0"/>
                <a:ea typeface="HYSinMyeongJo-Medium"/>
                <a:cs typeface="Times New Roman" panose="02020603050405020304" pitchFamily="18" charset="0"/>
              </a:rPr>
              <a:t>S.A.A. Shah.; Kim, H.; A Convolutional Neural Network Processor with In-Situ One-Shot Analog Convolutional Unit. IEEE Transaction of Circuits and Systems II: Express Briefs 2023, (In Pipeline)</a:t>
            </a:r>
          </a:p>
          <a:p>
            <a:pPr marL="346075" indent="-346075">
              <a:lnSpc>
                <a:spcPct val="115000"/>
              </a:lnSpc>
              <a:spcBef>
                <a:spcPts val="0"/>
              </a:spcBef>
              <a:spcAft>
                <a:spcPts val="0"/>
              </a:spcAft>
              <a:buClr>
                <a:srgbClr val="000000"/>
              </a:buClr>
              <a:buSzPts val="1000"/>
              <a:buNone/>
            </a:pPr>
            <a:endParaRPr lang="en-US" sz="1600" b="0" dirty="0">
              <a:solidFill>
                <a:srgbClr val="000000"/>
              </a:solidFill>
              <a:latin typeface="Times New Roman" panose="02020603050405020304" pitchFamily="18" charset="0"/>
              <a:ea typeface="HYSinMyeongJo-Medium"/>
              <a:cs typeface="Times New Roman" panose="02020603050405020304" pitchFamily="18" charset="0"/>
            </a:endParaRPr>
          </a:p>
          <a:p>
            <a:pPr marL="0" marR="0" indent="0" algn="justLow">
              <a:lnSpc>
                <a:spcPct val="115000"/>
              </a:lnSpc>
              <a:spcBef>
                <a:spcPts val="0"/>
              </a:spcBef>
              <a:spcAft>
                <a:spcPts val="0"/>
              </a:spcAft>
              <a:buNone/>
            </a:pPr>
            <a:r>
              <a:rPr lang="en-US" sz="1600" dirty="0">
                <a:solidFill>
                  <a:srgbClr val="000000"/>
                </a:solidFill>
                <a:effectLst/>
                <a:latin typeface="Cambria" panose="02040503050406030204" pitchFamily="18" charset="0"/>
                <a:ea typeface="HYSinMyeongJo-Medium"/>
              </a:rPr>
              <a:t> </a:t>
            </a:r>
            <a:endParaRPr lang="en-US" sz="1600" dirty="0">
              <a:solidFill>
                <a:srgbClr val="000000"/>
              </a:solidFill>
              <a:effectLst/>
              <a:latin typeface="Times New Roman" panose="02020603050405020304" pitchFamily="18" charset="0"/>
              <a:ea typeface="Batang" panose="02030600000101010101" pitchFamily="18" charset="-127"/>
            </a:endParaRPr>
          </a:p>
        </p:txBody>
      </p:sp>
      <p:sp>
        <p:nvSpPr>
          <p:cNvPr id="6" name="Title 1">
            <a:extLst>
              <a:ext uri="{FF2B5EF4-FFF2-40B4-BE49-F238E27FC236}">
                <a16:creationId xmlns:a16="http://schemas.microsoft.com/office/drawing/2014/main" id="{C904AC61-B692-789C-A25E-0BEFB8F0CEEC}"/>
              </a:ext>
            </a:extLst>
          </p:cNvPr>
          <p:cNvSpPr txBox="1">
            <a:spLocks/>
          </p:cNvSpPr>
          <p:nvPr/>
        </p:nvSpPr>
        <p:spPr>
          <a:xfrm>
            <a:off x="337658" y="186034"/>
            <a:ext cx="2828107"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R="0" indent="-360045" defTabSz="914400">
              <a:lnSpc>
                <a:spcPct val="90000"/>
              </a:lnSpc>
            </a:pPr>
            <a:r>
              <a:rPr lang="en-US" sz="2400" cap="none" dirty="0"/>
              <a:t>Publications</a:t>
            </a:r>
            <a:endParaRPr lang="en-US" sz="1800" cap="none" dirty="0"/>
          </a:p>
        </p:txBody>
      </p:sp>
    </p:spTree>
    <p:extLst>
      <p:ext uri="{BB962C8B-B14F-4D97-AF65-F5344CB8AC3E}">
        <p14:creationId xmlns:p14="http://schemas.microsoft.com/office/powerpoint/2010/main" val="27717033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E48BDC-FCB9-824A-8FFD-705C28EC8B7E}"/>
              </a:ext>
            </a:extLst>
          </p:cNvPr>
          <p:cNvSpPr>
            <a:spLocks noGrp="1"/>
          </p:cNvSpPr>
          <p:nvPr>
            <p:ph type="sldNum" sz="quarter" idx="12"/>
          </p:nvPr>
        </p:nvSpPr>
        <p:spPr>
          <a:xfrm>
            <a:off x="7813714" y="6467574"/>
            <a:ext cx="1316037" cy="365125"/>
          </a:xfrm>
        </p:spPr>
        <p:txBody>
          <a:bodyPr/>
          <a:lstStyle/>
          <a:p>
            <a:pPr>
              <a:defRPr/>
            </a:pPr>
            <a:fld id="{23AF06AE-3D74-4B80-B329-472B9F79958D}" type="slidenum">
              <a:rPr lang="ko-KR" altLang="en-US" smtClean="0"/>
              <a:pPr>
                <a:defRPr/>
              </a:pPr>
              <a:t>44</a:t>
            </a:fld>
            <a:endParaRPr lang="en-US" altLang="ko-KR" dirty="0"/>
          </a:p>
        </p:txBody>
      </p:sp>
      <p:sp>
        <p:nvSpPr>
          <p:cNvPr id="48" name="Content Placeholder 2">
            <a:extLst>
              <a:ext uri="{FF2B5EF4-FFF2-40B4-BE49-F238E27FC236}">
                <a16:creationId xmlns:a16="http://schemas.microsoft.com/office/drawing/2014/main" id="{9133D56F-8D6B-5349-8A44-CA7A6F572566}"/>
              </a:ext>
            </a:extLst>
          </p:cNvPr>
          <p:cNvSpPr txBox="1">
            <a:spLocks/>
          </p:cNvSpPr>
          <p:nvPr/>
        </p:nvSpPr>
        <p:spPr bwMode="auto">
          <a:xfrm>
            <a:off x="342964" y="551133"/>
            <a:ext cx="8222868" cy="620884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342900" indent="-342900" algn="justLow" eaLnBrk="0" fontAlgn="base" hangingPunct="0">
              <a:spcBef>
                <a:spcPct val="20000"/>
              </a:spcBef>
              <a:spcAft>
                <a:spcPts val="600"/>
              </a:spcAft>
              <a:buClr>
                <a:schemeClr val="tx2"/>
              </a:buClr>
              <a:buFont typeface="Wingdings" pitchFamily="2" charset="2"/>
              <a:buChar char="v"/>
              <a:defRPr kumimoji="1" b="1">
                <a:solidFill>
                  <a:srgbClr val="000066"/>
                </a:solidFill>
              </a:defRPr>
            </a:lvl1pPr>
            <a:lvl2pPr indent="-182563" fontAlgn="base" latinLnBrk="1">
              <a:spcBef>
                <a:spcPct val="20000"/>
              </a:spcBef>
              <a:spcAft>
                <a:spcPct val="0"/>
              </a:spcAft>
              <a:buClr>
                <a:schemeClr val="tx2"/>
              </a:buClr>
              <a:buFont typeface="Wingdings" pitchFamily="2" charset="2"/>
              <a:buChar char="l"/>
              <a:defRPr b="1"/>
            </a:lvl2pPr>
            <a:lvl3pPr marL="1143000" indent="-228600" fontAlgn="base" latinLnBrk="1">
              <a:spcBef>
                <a:spcPct val="20000"/>
              </a:spcBef>
              <a:spcAft>
                <a:spcPct val="0"/>
              </a:spcAft>
              <a:buClr>
                <a:schemeClr val="tx2"/>
              </a:buClr>
              <a:buFont typeface="Wingdings" pitchFamily="2" charset="2"/>
              <a:buChar char="§"/>
              <a:defRPr sz="1600" b="1">
                <a:solidFill>
                  <a:srgbClr val="262626"/>
                </a:solidFill>
              </a:defRPr>
            </a:lvl3pPr>
            <a:lvl4pPr marL="1600200" indent="-228600" fontAlgn="base" latinLnBrk="1">
              <a:spcBef>
                <a:spcPct val="20000"/>
              </a:spcBef>
              <a:spcAft>
                <a:spcPct val="0"/>
              </a:spcAft>
              <a:buClr>
                <a:schemeClr val="tx2"/>
              </a:buClr>
              <a:buFont typeface="Arial" charset="0"/>
              <a:buChar char="•"/>
              <a:defRPr sz="1600">
                <a:solidFill>
                  <a:srgbClr val="404040"/>
                </a:solidFill>
              </a:defRPr>
            </a:lvl4pPr>
            <a:lvl5pPr marL="2057400" indent="-228600" fontAlgn="base" latinLnBrk="1">
              <a:spcBef>
                <a:spcPct val="20000"/>
              </a:spcBef>
              <a:spcAft>
                <a:spcPct val="0"/>
              </a:spcAft>
              <a:buClr>
                <a:schemeClr val="tx2"/>
              </a:buClr>
              <a:buFont typeface="Wingdings" pitchFamily="2" charset="2"/>
              <a:buChar char="ü"/>
              <a:defRPr sz="1400">
                <a:solidFill>
                  <a:srgbClr val="595959"/>
                </a:solidFill>
              </a:defRPr>
            </a:lvl5pPr>
            <a:lvl6pPr marL="2514600" indent="-228600" defTabSz="914400" latinLnBrk="1">
              <a:spcBef>
                <a:spcPct val="20000"/>
              </a:spcBef>
              <a:buClr>
                <a:schemeClr val="tx2"/>
              </a:buClr>
              <a:buFont typeface="Arial" pitchFamily="34" charset="0"/>
              <a:buChar char="•"/>
              <a:defRPr sz="1600"/>
            </a:lvl6pPr>
            <a:lvl7pPr marL="2971800" indent="-228600" defTabSz="914400" latinLnBrk="1">
              <a:spcBef>
                <a:spcPct val="20000"/>
              </a:spcBef>
              <a:buClr>
                <a:schemeClr val="tx2"/>
              </a:buClr>
              <a:buFont typeface="Arial" pitchFamily="34" charset="0"/>
              <a:buChar char="•"/>
              <a:defRPr sz="1600"/>
            </a:lvl7pPr>
            <a:lvl8pPr marL="3429000" indent="-228600" defTabSz="914400" latinLnBrk="1">
              <a:spcBef>
                <a:spcPct val="20000"/>
              </a:spcBef>
              <a:buClr>
                <a:schemeClr val="tx2"/>
              </a:buClr>
              <a:buFont typeface="Arial" pitchFamily="34" charset="0"/>
              <a:buChar char="•"/>
              <a:defRPr sz="1600"/>
            </a:lvl8pPr>
            <a:lvl9pPr marL="3886200" indent="-228600" defTabSz="914400" latinLnBrk="1">
              <a:spcBef>
                <a:spcPct val="20000"/>
              </a:spcBef>
              <a:buClr>
                <a:schemeClr val="tx2"/>
              </a:buClr>
              <a:buFont typeface="Arial" pitchFamily="34" charset="0"/>
              <a:buChar char="•"/>
              <a:defRPr sz="1600"/>
            </a:lvl9pPr>
          </a:lstStyle>
          <a:p>
            <a:pPr marL="360045" marR="0" indent="-360045">
              <a:spcBef>
                <a:spcPts val="0"/>
              </a:spcBef>
              <a:spcAft>
                <a:spcPts val="0"/>
              </a:spcAft>
            </a:pPr>
            <a:r>
              <a:rPr lang="x-none" dirty="0"/>
              <a:t>Conferences</a:t>
            </a:r>
            <a:endParaRPr lang="en-US" dirty="0"/>
          </a:p>
          <a:p>
            <a:pPr marL="342900" marR="0" lvl="0" indent="-342900" algn="justLow">
              <a:spcBef>
                <a:spcPts val="0"/>
              </a:spcBef>
              <a:spcAft>
                <a:spcPts val="0"/>
              </a:spcAft>
              <a:buClr>
                <a:srgbClr val="000000"/>
              </a:buClr>
              <a:buSzPts val="1000"/>
              <a:buFont typeface="Cambria" panose="02040503050406030204" pitchFamily="18" charset="0"/>
              <a:buAutoNum type="arabicPeriod"/>
            </a:pPr>
            <a:endParaRPr lang="en-US" sz="1600" b="0" dirty="0">
              <a:solidFill>
                <a:srgbClr val="000000"/>
              </a:solidFill>
              <a:latin typeface="Cambria" panose="02040503050406030204" pitchFamily="18" charset="0"/>
              <a:ea typeface="HYSinMyeongJo-Medium"/>
              <a:cs typeface="Times New Roman" panose="02020603050405020304" pitchFamily="18" charset="0"/>
            </a:endParaRPr>
          </a:p>
          <a:p>
            <a:pPr marL="346075" lvl="0" indent="-346075">
              <a:spcBef>
                <a:spcPts val="0"/>
              </a:spcBef>
              <a:spcAft>
                <a:spcPts val="0"/>
              </a:spcAft>
              <a:buClr>
                <a:srgbClr val="000000"/>
              </a:buClr>
              <a:buSzPts val="1000"/>
              <a:buNone/>
            </a:pPr>
            <a:r>
              <a:rPr lang="en-US" sz="1600" b="0" dirty="0">
                <a:solidFill>
                  <a:srgbClr val="000000"/>
                </a:solidFill>
                <a:effectLst/>
                <a:latin typeface="Cambria" panose="02040503050406030204" pitchFamily="18" charset="0"/>
                <a:ea typeface="HYSinMyeongJo-Medium"/>
                <a:cs typeface="Times New Roman" panose="02020603050405020304" pitchFamily="18" charset="0"/>
              </a:rPr>
              <a:t>[1]</a:t>
            </a:r>
            <a:r>
              <a:rPr lang="en-US" sz="1600" dirty="0">
                <a:solidFill>
                  <a:srgbClr val="000000"/>
                </a:solidFill>
                <a:latin typeface="Cambria" panose="02040503050406030204" pitchFamily="18" charset="0"/>
                <a:ea typeface="HYSinMyeongJo-Medium"/>
                <a:cs typeface="Times New Roman" panose="02020603050405020304" pitchFamily="18" charset="0"/>
              </a:rPr>
              <a:t> M. Junaid, </a:t>
            </a:r>
            <a:r>
              <a:rPr lang="en-US" sz="1600" b="0" dirty="0">
                <a:solidFill>
                  <a:srgbClr val="000000"/>
                </a:solidFill>
                <a:latin typeface="Cambria" panose="02040503050406030204" pitchFamily="18" charset="0"/>
                <a:ea typeface="HYSinMyeongJo-Medium"/>
                <a:cs typeface="Times New Roman" panose="02020603050405020304" pitchFamily="18" charset="0"/>
              </a:rPr>
              <a:t>S. A. Ali Shah, M.S. </a:t>
            </a:r>
            <a:r>
              <a:rPr lang="en-US" sz="1600" b="0" dirty="0" err="1">
                <a:solidFill>
                  <a:srgbClr val="000000"/>
                </a:solidFill>
                <a:latin typeface="Cambria" panose="02040503050406030204" pitchFamily="18" charset="0"/>
                <a:ea typeface="HYSinMyeongJo-Medium"/>
                <a:cs typeface="Times New Roman" panose="02020603050405020304" pitchFamily="18" charset="0"/>
              </a:rPr>
              <a:t>Asghar</a:t>
            </a:r>
            <a:r>
              <a:rPr lang="en-US" sz="1600" b="0" dirty="0">
                <a:solidFill>
                  <a:srgbClr val="000000"/>
                </a:solidFill>
                <a:latin typeface="Cambria" panose="02040503050406030204" pitchFamily="18" charset="0"/>
                <a:ea typeface="HYSinMyeongJo-Medium"/>
                <a:cs typeface="Times New Roman" panose="02020603050405020304" pitchFamily="18" charset="0"/>
              </a:rPr>
              <a:t>, H.W. Kim, </a:t>
            </a:r>
            <a:r>
              <a:rPr lang="en-US" sz="1600" dirty="0">
                <a:solidFill>
                  <a:srgbClr val="000000"/>
                </a:solidFill>
                <a:latin typeface="Cambria" panose="02040503050406030204" pitchFamily="18" charset="0"/>
                <a:ea typeface="HYSinMyeongJo-Medium"/>
                <a:cs typeface="Times New Roman" panose="02020603050405020304" pitchFamily="18" charset="0"/>
              </a:rPr>
              <a:t>“</a:t>
            </a:r>
            <a:r>
              <a:rPr lang="en-US" sz="1600" b="0" dirty="0">
                <a:solidFill>
                  <a:srgbClr val="000000"/>
                </a:solidFill>
                <a:latin typeface="Cambria" panose="02040503050406030204" pitchFamily="18" charset="0"/>
                <a:ea typeface="HYSinMyeongJo-Medium"/>
                <a:cs typeface="Times New Roman" panose="02020603050405020304" pitchFamily="18" charset="0"/>
              </a:rPr>
              <a:t>Optimizing Memory Access with Shift-based On-Chip Memory for Efficient Convolution Processing in analog DNNs” In Proceedings of the Institute of Electronics and Information Engineers (IEIE), </a:t>
            </a:r>
            <a:r>
              <a:rPr lang="en-US" sz="1600" b="0" dirty="0" err="1">
                <a:solidFill>
                  <a:srgbClr val="000000"/>
                </a:solidFill>
                <a:latin typeface="Cambria" panose="02040503050406030204" pitchFamily="18" charset="0"/>
                <a:ea typeface="HYSinMyeongJo-Medium"/>
                <a:cs typeface="Times New Roman" panose="02020603050405020304" pitchFamily="18" charset="0"/>
              </a:rPr>
              <a:t>Gangneung</a:t>
            </a:r>
            <a:r>
              <a:rPr lang="en-US" sz="1600" b="0" dirty="0">
                <a:solidFill>
                  <a:srgbClr val="000000"/>
                </a:solidFill>
                <a:latin typeface="Cambria" panose="02040503050406030204" pitchFamily="18" charset="0"/>
                <a:ea typeface="HYSinMyeongJo-Medium"/>
                <a:cs typeface="Times New Roman" panose="02020603050405020304" pitchFamily="18" charset="0"/>
              </a:rPr>
              <a:t>, South Korea, 10-11 August 2023. </a:t>
            </a:r>
            <a:r>
              <a:rPr lang="en-US" sz="1600" dirty="0">
                <a:solidFill>
                  <a:srgbClr val="002060"/>
                </a:solidFill>
                <a:latin typeface="Cambria" panose="02040503050406030204" pitchFamily="18" charset="0"/>
                <a:ea typeface="HYSinMyeongJo-Medium"/>
                <a:cs typeface="Times New Roman" panose="02020603050405020304" pitchFamily="18" charset="0"/>
              </a:rPr>
              <a:t>(Best Paper Award)</a:t>
            </a:r>
          </a:p>
          <a:p>
            <a:pPr marL="346075" lvl="0" indent="-346075">
              <a:spcBef>
                <a:spcPts val="0"/>
              </a:spcBef>
              <a:spcAft>
                <a:spcPts val="0"/>
              </a:spcAft>
              <a:buClr>
                <a:srgbClr val="000000"/>
              </a:buClr>
              <a:buSzPts val="1000"/>
              <a:buNone/>
            </a:pPr>
            <a:endParaRPr lang="en-US" sz="1600" b="0" dirty="0">
              <a:solidFill>
                <a:srgbClr val="000000"/>
              </a:solidFill>
              <a:latin typeface="Times New Roman" panose="02020603050405020304" pitchFamily="18" charset="0"/>
              <a:ea typeface="HYSinMyeongJo-Medium"/>
              <a:cs typeface="Times New Roman" panose="02020603050405020304" pitchFamily="18" charset="0"/>
            </a:endParaRPr>
          </a:p>
          <a:p>
            <a:pPr marL="346075" indent="-346075">
              <a:spcBef>
                <a:spcPts val="0"/>
              </a:spcBef>
              <a:spcAft>
                <a:spcPts val="0"/>
              </a:spcAft>
              <a:buClr>
                <a:srgbClr val="000000"/>
              </a:buClr>
              <a:buSzPts val="1000"/>
              <a:buNone/>
            </a:pPr>
            <a:r>
              <a:rPr lang="en-US" sz="1600" b="0" dirty="0">
                <a:solidFill>
                  <a:srgbClr val="000000"/>
                </a:solidFill>
                <a:effectLst/>
                <a:latin typeface="Cambria" panose="02040503050406030204" pitchFamily="18" charset="0"/>
                <a:ea typeface="MS Mincho" panose="02020609040205080304" pitchFamily="49" charset="-128"/>
                <a:cs typeface="Times New Roman" panose="02020603050405020304" pitchFamily="18" charset="0"/>
              </a:rPr>
              <a:t>[2] </a:t>
            </a:r>
            <a:r>
              <a:rPr lang="en-US" sz="1600" dirty="0">
                <a:solidFill>
                  <a:srgbClr val="000000"/>
                </a:solidFill>
                <a:latin typeface="Cambria" panose="02040503050406030204" pitchFamily="18" charset="0"/>
                <a:ea typeface="HYSinMyeongJo-Medium"/>
                <a:cs typeface="Times New Roman" panose="02020603050405020304" pitchFamily="18" charset="0"/>
              </a:rPr>
              <a:t>M. Junaid, </a:t>
            </a:r>
            <a:r>
              <a:rPr lang="en-US" sz="1600" b="0" dirty="0">
                <a:solidFill>
                  <a:srgbClr val="000000"/>
                </a:solidFill>
                <a:latin typeface="Cambria" panose="02040503050406030204" pitchFamily="18" charset="0"/>
                <a:ea typeface="HYSinMyeongJo-Medium"/>
                <a:cs typeface="Times New Roman" panose="02020603050405020304" pitchFamily="18" charset="0"/>
              </a:rPr>
              <a:t>S. </a:t>
            </a:r>
            <a:r>
              <a:rPr lang="en-US" sz="1600" b="0" dirty="0" err="1">
                <a:solidFill>
                  <a:srgbClr val="000000"/>
                </a:solidFill>
                <a:latin typeface="Cambria" panose="02040503050406030204" pitchFamily="18" charset="0"/>
                <a:ea typeface="HYSinMyeongJo-Medium"/>
                <a:cs typeface="Times New Roman" panose="02020603050405020304" pitchFamily="18" charset="0"/>
              </a:rPr>
              <a:t>Shoaib</a:t>
            </a:r>
            <a:r>
              <a:rPr lang="en-US" sz="1600" b="0" dirty="0">
                <a:solidFill>
                  <a:srgbClr val="000000"/>
                </a:solidFill>
                <a:latin typeface="Cambria" panose="02040503050406030204" pitchFamily="18" charset="0"/>
                <a:ea typeface="HYSinMyeongJo-Medium"/>
                <a:cs typeface="Times New Roman" panose="02020603050405020304" pitchFamily="18" charset="0"/>
              </a:rPr>
              <a:t>, H.W. Kim, </a:t>
            </a:r>
            <a:r>
              <a:rPr lang="en-US" sz="1600" dirty="0">
                <a:solidFill>
                  <a:srgbClr val="000000"/>
                </a:solidFill>
                <a:latin typeface="Cambria" panose="02040503050406030204" pitchFamily="18" charset="0"/>
                <a:ea typeface="HYSinMyeongJo-Medium"/>
                <a:cs typeface="Times New Roman" panose="02020603050405020304" pitchFamily="18" charset="0"/>
              </a:rPr>
              <a:t>“</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Accuracy and Energy Analysis of CNN Training Accelerator with Various Floating-Point Formats” </a:t>
            </a:r>
            <a:r>
              <a:rPr lang="en-US" sz="1600" b="0" dirty="0">
                <a:solidFill>
                  <a:srgbClr val="000000"/>
                </a:solidFill>
                <a:latin typeface="Cambria" panose="02040503050406030204" pitchFamily="18" charset="0"/>
                <a:ea typeface="HYSinMyeongJo-Medium"/>
                <a:cs typeface="Times New Roman" panose="02020603050405020304" pitchFamily="18" charset="0"/>
              </a:rPr>
              <a:t>In Proceedings of the Institute of Semiconductor Engineers (ISE 2021), </a:t>
            </a:r>
            <a:r>
              <a:rPr lang="en-US" sz="1600" b="0" dirty="0" err="1">
                <a:solidFill>
                  <a:srgbClr val="000000"/>
                </a:solidFill>
                <a:latin typeface="Cambria" panose="02040503050406030204" pitchFamily="18" charset="0"/>
                <a:ea typeface="HYSinMyeongJo-Medium"/>
                <a:cs typeface="Times New Roman" panose="02020603050405020304" pitchFamily="18" charset="0"/>
              </a:rPr>
              <a:t>Ananti</a:t>
            </a:r>
            <a:r>
              <a:rPr lang="en-US" sz="1600" b="0" dirty="0">
                <a:solidFill>
                  <a:srgbClr val="000000"/>
                </a:solidFill>
                <a:latin typeface="Cambria" panose="02040503050406030204" pitchFamily="18" charset="0"/>
                <a:ea typeface="HYSinMyeongJo-Medium"/>
                <a:cs typeface="Times New Roman" panose="02020603050405020304" pitchFamily="18" charset="0"/>
              </a:rPr>
              <a:t> </a:t>
            </a:r>
            <a:r>
              <a:rPr lang="en-US" sz="1600" b="0" dirty="0" err="1">
                <a:solidFill>
                  <a:srgbClr val="000000"/>
                </a:solidFill>
                <a:latin typeface="Cambria" panose="02040503050406030204" pitchFamily="18" charset="0"/>
                <a:ea typeface="HYSinMyeongJo-Medium"/>
                <a:cs typeface="Times New Roman" panose="02020603050405020304" pitchFamily="18" charset="0"/>
              </a:rPr>
              <a:t>Namhae</a:t>
            </a:r>
            <a:r>
              <a:rPr lang="en-US" sz="1600" b="0" dirty="0">
                <a:solidFill>
                  <a:srgbClr val="000000"/>
                </a:solidFill>
                <a:latin typeface="Cambria" panose="02040503050406030204" pitchFamily="18" charset="0"/>
                <a:ea typeface="HYSinMyeongJo-Medium"/>
                <a:cs typeface="Times New Roman" panose="02020603050405020304" pitchFamily="18" charset="0"/>
              </a:rPr>
              <a:t>, South Korea, 12-14 July 2021.</a:t>
            </a:r>
            <a:endPar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endParaRPr>
          </a:p>
          <a:p>
            <a:pPr marL="346075" lvl="0" indent="-346075">
              <a:spcBef>
                <a:spcPts val="0"/>
              </a:spcBef>
              <a:spcAft>
                <a:spcPts val="0"/>
              </a:spcAft>
              <a:buClr>
                <a:srgbClr val="000000"/>
              </a:buClr>
              <a:buSzPts val="1000"/>
              <a:buNone/>
            </a:pPr>
            <a:endParaRPr lang="en-US" sz="1600" b="0" dirty="0">
              <a:solidFill>
                <a:srgbClr val="000000"/>
              </a:solidFill>
              <a:effectLst/>
              <a:latin typeface="Cambria" panose="02040503050406030204" pitchFamily="18" charset="0"/>
              <a:ea typeface="HYSinMyeongJo-Medium"/>
              <a:cs typeface="Times New Roman" panose="02020603050405020304" pitchFamily="18" charset="0"/>
            </a:endParaRPr>
          </a:p>
          <a:p>
            <a:pPr marL="346075" indent="-346075">
              <a:spcBef>
                <a:spcPts val="0"/>
              </a:spcBef>
              <a:spcAft>
                <a:spcPts val="0"/>
              </a:spcAft>
              <a:buClr>
                <a:srgbClr val="000000"/>
              </a:buClr>
              <a:buSzPts val="1000"/>
              <a:buNone/>
            </a:pPr>
            <a:r>
              <a:rPr lang="en-US" sz="1600" b="0" dirty="0">
                <a:solidFill>
                  <a:srgbClr val="000000"/>
                </a:solidFill>
                <a:effectLst/>
                <a:latin typeface="Cambria" panose="02040503050406030204" pitchFamily="18" charset="0"/>
                <a:ea typeface="HYSinMyeongJo-Medium"/>
                <a:cs typeface="Times New Roman" panose="02020603050405020304" pitchFamily="18" charset="0"/>
              </a:rPr>
              <a:t>[3</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 M. S. </a:t>
            </a:r>
            <a:r>
              <a:rPr lang="en-US" sz="1600" b="0" dirty="0" err="1">
                <a:solidFill>
                  <a:srgbClr val="000000"/>
                </a:solidFill>
                <a:latin typeface="Cambria" panose="02040503050406030204" pitchFamily="18" charset="0"/>
                <a:ea typeface="MS Mincho" panose="02020609040205080304" pitchFamily="49" charset="-128"/>
                <a:cs typeface="Times New Roman" panose="02020603050405020304" pitchFamily="18" charset="0"/>
              </a:rPr>
              <a:t>Asghar</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 </a:t>
            </a:r>
            <a:r>
              <a:rPr lang="en-US" sz="160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M. Junaid</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 H. W. Kim, S. </a:t>
            </a:r>
            <a:r>
              <a:rPr lang="en-US" sz="1600" b="0" dirty="0" err="1">
                <a:solidFill>
                  <a:srgbClr val="000000"/>
                </a:solidFill>
                <a:latin typeface="Cambria" panose="02040503050406030204" pitchFamily="18" charset="0"/>
                <a:ea typeface="MS Mincho" panose="02020609040205080304" pitchFamily="49" charset="-128"/>
                <a:cs typeface="Times New Roman" panose="02020603050405020304" pitchFamily="18" charset="0"/>
              </a:rPr>
              <a:t>Arslan</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 and S. A. Ali Shah, "A Digitally Controlled Analog kernel for Convolutional Neural Networks," 2021 18th International </a:t>
            </a:r>
            <a:r>
              <a:rPr lang="en-US" sz="1600" b="0" dirty="0" err="1">
                <a:solidFill>
                  <a:srgbClr val="000000"/>
                </a:solidFill>
                <a:latin typeface="Cambria" panose="02040503050406030204" pitchFamily="18" charset="0"/>
                <a:ea typeface="MS Mincho" panose="02020609040205080304" pitchFamily="49" charset="-128"/>
                <a:cs typeface="Times New Roman" panose="02020603050405020304" pitchFamily="18" charset="0"/>
              </a:rPr>
              <a:t>SoC</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 Design Conference (ISOCC), </a:t>
            </a:r>
            <a:r>
              <a:rPr lang="en-US" sz="1600" b="0" dirty="0" err="1">
                <a:solidFill>
                  <a:srgbClr val="000000"/>
                </a:solidFill>
                <a:latin typeface="Cambria" panose="02040503050406030204" pitchFamily="18" charset="0"/>
                <a:ea typeface="MS Mincho" panose="02020609040205080304" pitchFamily="49" charset="-128"/>
                <a:cs typeface="Times New Roman" panose="02020603050405020304" pitchFamily="18" charset="0"/>
              </a:rPr>
              <a:t>Jeju</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 Island, Korea, Republic of, 2021, pp. 242-243, </a:t>
            </a:r>
            <a:r>
              <a:rPr lang="en-US" sz="1600" b="0" dirty="0" err="1">
                <a:solidFill>
                  <a:srgbClr val="000000"/>
                </a:solidFill>
                <a:latin typeface="Cambria" panose="02040503050406030204" pitchFamily="18" charset="0"/>
                <a:ea typeface="MS Mincho" panose="02020609040205080304" pitchFamily="49" charset="-128"/>
                <a:cs typeface="Times New Roman" panose="02020603050405020304" pitchFamily="18" charset="0"/>
              </a:rPr>
              <a:t>doi</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 10.1109/ISOCC53507.2021.9613851.</a:t>
            </a:r>
          </a:p>
          <a:p>
            <a:pPr marL="346075" marR="0" lvl="0" indent="-346075" algn="justLow">
              <a:spcBef>
                <a:spcPts val="0"/>
              </a:spcBef>
              <a:spcAft>
                <a:spcPts val="0"/>
              </a:spcAft>
              <a:buClr>
                <a:srgbClr val="000000"/>
              </a:buClr>
              <a:buSzPts val="1000"/>
              <a:buNone/>
            </a:pPr>
            <a:endParaRPr lang="en-US" sz="1600" b="0" dirty="0">
              <a:effectLst/>
            </a:endParaRPr>
          </a:p>
          <a:p>
            <a:pPr marL="346075" lvl="0" indent="-346075">
              <a:spcBef>
                <a:spcPts val="0"/>
              </a:spcBef>
              <a:spcAft>
                <a:spcPts val="0"/>
              </a:spcAft>
              <a:buClr>
                <a:srgbClr val="000000"/>
              </a:buClr>
              <a:buSzPts val="1000"/>
              <a:buNone/>
            </a:pPr>
            <a:r>
              <a:rPr lang="en-US" sz="1600" b="0" dirty="0">
                <a:solidFill>
                  <a:srgbClr val="000000"/>
                </a:solidFill>
                <a:latin typeface="Cambria" panose="02040503050406030204" pitchFamily="18" charset="0"/>
                <a:ea typeface="HYSinMyeongJo-Medium"/>
                <a:cs typeface="Times New Roman" panose="02020603050405020304" pitchFamily="18" charset="0"/>
              </a:rPr>
              <a:t>[4] Lee, D.; </a:t>
            </a:r>
            <a:r>
              <a:rPr lang="en-US" sz="160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M.</a:t>
            </a:r>
            <a:r>
              <a:rPr lang="en-US" sz="1600" b="0" dirty="0">
                <a:solidFill>
                  <a:srgbClr val="000000"/>
                </a:solidFill>
                <a:latin typeface="Cambria" panose="02040503050406030204" pitchFamily="18" charset="0"/>
                <a:ea typeface="HYSinMyeongJo-Medium"/>
                <a:cs typeface="Times New Roman" panose="02020603050405020304" pitchFamily="18" charset="0"/>
              </a:rPr>
              <a:t> </a:t>
            </a:r>
            <a:r>
              <a:rPr lang="en-US" sz="1600" dirty="0">
                <a:solidFill>
                  <a:srgbClr val="000000"/>
                </a:solidFill>
                <a:latin typeface="Cambria" panose="02040503050406030204" pitchFamily="18" charset="0"/>
                <a:ea typeface="HYSinMyeongJo-Medium"/>
                <a:cs typeface="Times New Roman" panose="02020603050405020304" pitchFamily="18" charset="0"/>
              </a:rPr>
              <a:t>Junaid; </a:t>
            </a:r>
            <a:r>
              <a:rPr lang="en-US" sz="1600" b="0" dirty="0" err="1">
                <a:solidFill>
                  <a:srgbClr val="000000"/>
                </a:solidFill>
                <a:latin typeface="Cambria" panose="02040503050406030204" pitchFamily="18" charset="0"/>
                <a:ea typeface="HYSinMyeongJo-Medium"/>
                <a:cs typeface="Times New Roman" panose="02020603050405020304" pitchFamily="18" charset="0"/>
              </a:rPr>
              <a:t>Hayot</a:t>
            </a:r>
            <a:r>
              <a:rPr lang="en-US" sz="1600" b="0" dirty="0">
                <a:solidFill>
                  <a:srgbClr val="000000"/>
                </a:solidFill>
                <a:latin typeface="Cambria" panose="02040503050406030204" pitchFamily="18" charset="0"/>
                <a:ea typeface="HYSinMyeongJo-Medium"/>
                <a:cs typeface="Times New Roman" panose="02020603050405020304" pitchFamily="18" charset="0"/>
              </a:rPr>
              <a:t>; Al-Hamid, A. A.; Park, G.; Park S.; </a:t>
            </a:r>
            <a:r>
              <a:rPr lang="en-US" sz="1600" b="0" dirty="0" err="1">
                <a:solidFill>
                  <a:srgbClr val="000000"/>
                </a:solidFill>
                <a:latin typeface="Cambria" panose="02040503050406030204" pitchFamily="18" charset="0"/>
                <a:ea typeface="HYSinMyeongJo-Medium"/>
                <a:cs typeface="Times New Roman" panose="02020603050405020304" pitchFamily="18" charset="0"/>
              </a:rPr>
              <a:t>Wajahot</a:t>
            </a:r>
            <a:r>
              <a:rPr lang="en-US" sz="1600" b="0" dirty="0">
                <a:solidFill>
                  <a:srgbClr val="000000"/>
                </a:solidFill>
                <a:latin typeface="Cambria" panose="02040503050406030204" pitchFamily="18" charset="0"/>
                <a:ea typeface="HYSinMyeongJo-Medium"/>
                <a:cs typeface="Times New Roman" panose="02020603050405020304" pitchFamily="18" charset="0"/>
              </a:rPr>
              <a:t>; Kim H. Scalable CNN Accelerator SoC with Integrated RISC-V Processor Core. In Proceedings of the Korean Institute of Communication Sciences (KCS 2023),</a:t>
            </a:r>
            <a:r>
              <a:rPr lang="en-US" sz="1600" b="0" dirty="0">
                <a:solidFill>
                  <a:srgbClr val="000000"/>
                </a:solidFill>
                <a:latin typeface="Times New Roman" panose="02020603050405020304" pitchFamily="18" charset="0"/>
                <a:ea typeface="HYSinMyeongJo-Medium"/>
                <a:cs typeface="Times New Roman" panose="02020603050405020304" pitchFamily="18" charset="0"/>
              </a:rPr>
              <a:t> </a:t>
            </a:r>
            <a:r>
              <a:rPr lang="en-US" sz="1600" b="0" dirty="0">
                <a:solidFill>
                  <a:srgbClr val="000000"/>
                </a:solidFill>
                <a:latin typeface="Cambria" panose="02040503050406030204" pitchFamily="18" charset="0"/>
                <a:ea typeface="HYSinMyeongJo-Medium"/>
                <a:cs typeface="Times New Roman" panose="02020603050405020304" pitchFamily="18" charset="0"/>
              </a:rPr>
              <a:t>Hi-1 resort, </a:t>
            </a:r>
            <a:r>
              <a:rPr lang="en-US" sz="1600" b="0" dirty="0" err="1">
                <a:solidFill>
                  <a:srgbClr val="000000"/>
                </a:solidFill>
                <a:latin typeface="Cambria" panose="02040503050406030204" pitchFamily="18" charset="0"/>
                <a:ea typeface="HYSinMyeongJo-Medium"/>
                <a:cs typeface="Times New Roman" panose="02020603050405020304" pitchFamily="18" charset="0"/>
              </a:rPr>
              <a:t>Gangwon</a:t>
            </a:r>
            <a:r>
              <a:rPr lang="en-US" sz="1600" b="0" dirty="0">
                <a:solidFill>
                  <a:srgbClr val="000000"/>
                </a:solidFill>
                <a:latin typeface="Cambria" panose="02040503050406030204" pitchFamily="18" charset="0"/>
                <a:ea typeface="HYSinMyeongJo-Medium"/>
                <a:cs typeface="Times New Roman" panose="02020603050405020304" pitchFamily="18" charset="0"/>
              </a:rPr>
              <a:t>-do, South Korea, 12-14 February 2023.	</a:t>
            </a:r>
          </a:p>
          <a:p>
            <a:pPr marL="346075" lvl="0" indent="-346075">
              <a:spcBef>
                <a:spcPts val="0"/>
              </a:spcBef>
              <a:spcAft>
                <a:spcPts val="0"/>
              </a:spcAft>
              <a:buClr>
                <a:srgbClr val="000000"/>
              </a:buClr>
              <a:buSzPts val="1000"/>
              <a:buNone/>
            </a:pPr>
            <a:endParaRPr lang="en-US" sz="1600" b="0" dirty="0">
              <a:solidFill>
                <a:srgbClr val="000000"/>
              </a:solidFill>
              <a:latin typeface="Cambria" panose="02040503050406030204" pitchFamily="18" charset="0"/>
              <a:ea typeface="HYSinMyeongJo-Medium"/>
              <a:cs typeface="Times New Roman" panose="02020603050405020304" pitchFamily="18" charset="0"/>
            </a:endParaRPr>
          </a:p>
          <a:p>
            <a:pPr marL="346075" lvl="0" indent="-346075">
              <a:spcBef>
                <a:spcPts val="0"/>
              </a:spcBef>
              <a:spcAft>
                <a:spcPts val="0"/>
              </a:spcAft>
              <a:buClr>
                <a:srgbClr val="000000"/>
              </a:buClr>
              <a:buSzPts val="1000"/>
              <a:buNone/>
            </a:pPr>
            <a:r>
              <a:rPr lang="en-US" sz="1600" b="0" dirty="0">
                <a:solidFill>
                  <a:srgbClr val="000000"/>
                </a:solidFill>
                <a:latin typeface="Cambria" panose="02040503050406030204" pitchFamily="18" charset="0"/>
                <a:ea typeface="HYSinMyeongJo-Medium"/>
                <a:cs typeface="Times New Roman" panose="02020603050405020304" pitchFamily="18" charset="0"/>
              </a:rPr>
              <a:t>[5] </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M. S. </a:t>
            </a:r>
            <a:r>
              <a:rPr lang="en-US" sz="1600" b="0" dirty="0" err="1">
                <a:solidFill>
                  <a:srgbClr val="000000"/>
                </a:solidFill>
                <a:latin typeface="Cambria" panose="02040503050406030204" pitchFamily="18" charset="0"/>
                <a:ea typeface="MS Mincho" panose="02020609040205080304" pitchFamily="49" charset="-128"/>
                <a:cs typeface="Times New Roman" panose="02020603050405020304" pitchFamily="18" charset="0"/>
              </a:rPr>
              <a:t>Asghar</a:t>
            </a:r>
            <a:r>
              <a:rPr lang="en-US" sz="1600" b="0" dirty="0">
                <a:solidFill>
                  <a:srgbClr val="000000"/>
                </a:solidFill>
                <a:latin typeface="Cambria" panose="02040503050406030204" pitchFamily="18" charset="0"/>
                <a:ea typeface="HYSinMyeongJo-Medium"/>
                <a:cs typeface="Times New Roman" panose="02020603050405020304" pitchFamily="18" charset="0"/>
              </a:rPr>
              <a:t>, D.; </a:t>
            </a:r>
            <a:r>
              <a:rPr lang="en-US" sz="160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M.</a:t>
            </a:r>
            <a:r>
              <a:rPr lang="en-US" sz="1600" b="0" dirty="0">
                <a:solidFill>
                  <a:srgbClr val="000000"/>
                </a:solidFill>
                <a:latin typeface="Cambria" panose="02040503050406030204" pitchFamily="18" charset="0"/>
                <a:ea typeface="HYSinMyeongJo-Medium"/>
                <a:cs typeface="Times New Roman" panose="02020603050405020304" pitchFamily="18" charset="0"/>
              </a:rPr>
              <a:t> </a:t>
            </a:r>
            <a:r>
              <a:rPr lang="en-US" sz="1600" dirty="0">
                <a:solidFill>
                  <a:srgbClr val="000000"/>
                </a:solidFill>
                <a:latin typeface="Cambria" panose="02040503050406030204" pitchFamily="18" charset="0"/>
                <a:ea typeface="HYSinMyeongJo-Medium"/>
                <a:cs typeface="Times New Roman" panose="02020603050405020304" pitchFamily="18" charset="0"/>
              </a:rPr>
              <a:t>Junaid</a:t>
            </a:r>
            <a:r>
              <a:rPr lang="en-US" sz="1600" b="0" dirty="0">
                <a:solidFill>
                  <a:srgbClr val="000000"/>
                </a:solidFill>
                <a:latin typeface="Cambria" panose="02040503050406030204" pitchFamily="18" charset="0"/>
                <a:ea typeface="HYSinMyeongJo-Medium"/>
                <a:cs typeface="Times New Roman" panose="02020603050405020304" pitchFamily="18" charset="0"/>
              </a:rPr>
              <a:t>; </a:t>
            </a:r>
            <a:r>
              <a:rPr lang="en-US" sz="1600" b="0" dirty="0">
                <a:solidFill>
                  <a:srgbClr val="000000"/>
                </a:solidFill>
                <a:latin typeface="Cambria" panose="02040503050406030204" pitchFamily="18" charset="0"/>
                <a:ea typeface="MS Mincho" panose="02020609040205080304" pitchFamily="49" charset="-128"/>
                <a:cs typeface="Times New Roman" panose="02020603050405020304" pitchFamily="18" charset="0"/>
              </a:rPr>
              <a:t>H. W. Kim, S. </a:t>
            </a:r>
            <a:r>
              <a:rPr lang="en-US" sz="1600" b="0" dirty="0" err="1">
                <a:solidFill>
                  <a:srgbClr val="000000"/>
                </a:solidFill>
                <a:latin typeface="Cambria" panose="02040503050406030204" pitchFamily="18" charset="0"/>
                <a:ea typeface="MS Mincho" panose="02020609040205080304" pitchFamily="49" charset="-128"/>
                <a:cs typeface="Times New Roman" panose="02020603050405020304" pitchFamily="18" charset="0"/>
              </a:rPr>
              <a:t>Arslan</a:t>
            </a:r>
            <a:r>
              <a:rPr lang="en-US" sz="1600" b="0" dirty="0">
                <a:solidFill>
                  <a:srgbClr val="000000"/>
                </a:solidFill>
                <a:latin typeface="Cambria" panose="02040503050406030204" pitchFamily="18" charset="0"/>
                <a:ea typeface="HYSinMyeongJo-Medium"/>
                <a:cs typeface="Times New Roman" panose="02020603050405020304" pitchFamily="18" charset="0"/>
              </a:rPr>
              <a:t>; Kim H. Ultra-Low Power Analog CNN Accelerator </a:t>
            </a:r>
            <a:r>
              <a:rPr lang="en-US" sz="1600" b="0" dirty="0" err="1">
                <a:solidFill>
                  <a:srgbClr val="000000"/>
                </a:solidFill>
                <a:latin typeface="Cambria" panose="02040503050406030204" pitchFamily="18" charset="0"/>
                <a:ea typeface="HYSinMyeongJo-Medium"/>
                <a:cs typeface="Times New Roman" panose="02020603050405020304" pitchFamily="18" charset="0"/>
              </a:rPr>
              <a:t>SoC</a:t>
            </a:r>
            <a:r>
              <a:rPr lang="en-US" sz="1600" b="0" dirty="0">
                <a:solidFill>
                  <a:srgbClr val="000000"/>
                </a:solidFill>
                <a:latin typeface="Cambria" panose="02040503050406030204" pitchFamily="18" charset="0"/>
                <a:ea typeface="HYSinMyeongJo-Medium"/>
                <a:cs typeface="Times New Roman" panose="02020603050405020304" pitchFamily="18" charset="0"/>
              </a:rPr>
              <a:t> Based on </a:t>
            </a:r>
            <a:r>
              <a:rPr lang="en-US" sz="1600" b="0" dirty="0" err="1">
                <a:solidFill>
                  <a:srgbClr val="000000"/>
                </a:solidFill>
                <a:latin typeface="Cambria" panose="02040503050406030204" pitchFamily="18" charset="0"/>
                <a:ea typeface="HYSinMyeongJo-Medium"/>
                <a:cs typeface="Times New Roman" panose="02020603050405020304" pitchFamily="18" charset="0"/>
              </a:rPr>
              <a:t>nano</a:t>
            </a:r>
            <a:r>
              <a:rPr lang="en-US" sz="1600" b="0" dirty="0">
                <a:solidFill>
                  <a:srgbClr val="000000"/>
                </a:solidFill>
                <a:latin typeface="Cambria" panose="02040503050406030204" pitchFamily="18" charset="0"/>
                <a:ea typeface="HYSinMyeongJo-Medium"/>
                <a:cs typeface="Times New Roman" panose="02020603050405020304" pitchFamily="18" charset="0"/>
              </a:rPr>
              <a:t>-amp Current Multiplier and Max Pooling Circuit. In Proceedings of the Korean Institute of Communication Sciences (KCS 2023),</a:t>
            </a:r>
            <a:r>
              <a:rPr lang="en-US" sz="1600" b="0" dirty="0">
                <a:solidFill>
                  <a:srgbClr val="000000"/>
                </a:solidFill>
                <a:latin typeface="Times New Roman" panose="02020603050405020304" pitchFamily="18" charset="0"/>
                <a:ea typeface="HYSinMyeongJo-Medium"/>
                <a:cs typeface="Times New Roman" panose="02020603050405020304" pitchFamily="18" charset="0"/>
              </a:rPr>
              <a:t> </a:t>
            </a:r>
            <a:r>
              <a:rPr lang="en-US" sz="1600" b="0" dirty="0">
                <a:solidFill>
                  <a:srgbClr val="000000"/>
                </a:solidFill>
                <a:latin typeface="Cambria" panose="02040503050406030204" pitchFamily="18" charset="0"/>
                <a:ea typeface="HYSinMyeongJo-Medium"/>
                <a:cs typeface="Times New Roman" panose="02020603050405020304" pitchFamily="18" charset="0"/>
              </a:rPr>
              <a:t>Hi-1 resort, </a:t>
            </a:r>
            <a:r>
              <a:rPr lang="en-US" sz="1600" b="0" dirty="0" err="1">
                <a:solidFill>
                  <a:srgbClr val="000000"/>
                </a:solidFill>
                <a:latin typeface="Cambria" panose="02040503050406030204" pitchFamily="18" charset="0"/>
                <a:ea typeface="HYSinMyeongJo-Medium"/>
                <a:cs typeface="Times New Roman" panose="02020603050405020304" pitchFamily="18" charset="0"/>
              </a:rPr>
              <a:t>Gangwon</a:t>
            </a:r>
            <a:r>
              <a:rPr lang="en-US" sz="1600" b="0" dirty="0">
                <a:solidFill>
                  <a:srgbClr val="000000"/>
                </a:solidFill>
                <a:latin typeface="Cambria" panose="02040503050406030204" pitchFamily="18" charset="0"/>
                <a:ea typeface="HYSinMyeongJo-Medium"/>
                <a:cs typeface="Times New Roman" panose="02020603050405020304" pitchFamily="18" charset="0"/>
              </a:rPr>
              <a:t>-do, South Korea, 12-14 February 2023.	</a:t>
            </a:r>
          </a:p>
        </p:txBody>
      </p:sp>
      <p:sp>
        <p:nvSpPr>
          <p:cNvPr id="6" name="Title 1">
            <a:extLst>
              <a:ext uri="{FF2B5EF4-FFF2-40B4-BE49-F238E27FC236}">
                <a16:creationId xmlns:a16="http://schemas.microsoft.com/office/drawing/2014/main" id="{C904AC61-B692-789C-A25E-0BEFB8F0CEEC}"/>
              </a:ext>
            </a:extLst>
          </p:cNvPr>
          <p:cNvSpPr txBox="1">
            <a:spLocks/>
          </p:cNvSpPr>
          <p:nvPr/>
        </p:nvSpPr>
        <p:spPr>
          <a:xfrm>
            <a:off x="337658" y="186034"/>
            <a:ext cx="2828107"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R="0" indent="-360045" defTabSz="914400">
              <a:lnSpc>
                <a:spcPct val="90000"/>
              </a:lnSpc>
            </a:pPr>
            <a:r>
              <a:rPr lang="en-US" sz="2400" cap="none" dirty="0"/>
              <a:t>Publications</a:t>
            </a:r>
            <a:endParaRPr lang="en-US" sz="1800" cap="none" dirty="0"/>
          </a:p>
        </p:txBody>
      </p:sp>
    </p:spTree>
    <p:extLst>
      <p:ext uri="{BB962C8B-B14F-4D97-AF65-F5344CB8AC3E}">
        <p14:creationId xmlns:p14="http://schemas.microsoft.com/office/powerpoint/2010/main" val="2823390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609587" y="6381750"/>
            <a:ext cx="1316037" cy="365125"/>
          </a:xfrm>
        </p:spPr>
        <p:txBody>
          <a:bodyPr/>
          <a:lstStyle/>
          <a:p>
            <a:pPr>
              <a:defRPr/>
            </a:pPr>
            <a:fld id="{23AF06AE-3D74-4B80-B329-472B9F79958D}" type="slidenum">
              <a:rPr lang="ko-KR" altLang="en-US" smtClean="0"/>
              <a:pPr>
                <a:defRPr/>
              </a:pPr>
              <a:t>45</a:t>
            </a:fld>
            <a:endParaRPr lang="en-US" altLang="ko-KR"/>
          </a:p>
        </p:txBody>
      </p:sp>
      <p:sp>
        <p:nvSpPr>
          <p:cNvPr id="5" name="Content Placeholder 2">
            <a:extLst>
              <a:ext uri="{FF2B5EF4-FFF2-40B4-BE49-F238E27FC236}">
                <a16:creationId xmlns:a16="http://schemas.microsoft.com/office/drawing/2014/main" id="{61642E91-4619-9A29-1A4A-647A295F5F00}"/>
              </a:ext>
            </a:extLst>
          </p:cNvPr>
          <p:cNvSpPr txBox="1">
            <a:spLocks/>
          </p:cNvSpPr>
          <p:nvPr/>
        </p:nvSpPr>
        <p:spPr bwMode="auto">
          <a:xfrm>
            <a:off x="452646" y="364350"/>
            <a:ext cx="8371517" cy="6199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Low" eaLnBrk="0" latinLnBrk="0" hangingPunct="0"/>
            <a:r>
              <a:rPr kumimoji="1" lang="en-US" sz="1800" dirty="0"/>
              <a:t>NPUv2 (2022 – 2023)</a:t>
            </a:r>
          </a:p>
          <a:p>
            <a:pPr lvl="1" algn="justLow" eaLnBrk="0" latinLnBrk="0" hangingPunct="0"/>
            <a:r>
              <a:rPr kumimoji="1" lang="en-US" sz="1600" b="0" dirty="0"/>
              <a:t>High-Speed NPU Interface (AXI-Lite/Full)</a:t>
            </a:r>
          </a:p>
          <a:p>
            <a:pPr lvl="1" algn="justLow" eaLnBrk="0" latinLnBrk="0" hangingPunct="0"/>
            <a:r>
              <a:rPr kumimoji="1" lang="en-US" sz="1600" b="0" dirty="0"/>
              <a:t>5x5 Pooling Block</a:t>
            </a:r>
          </a:p>
          <a:p>
            <a:pPr lvl="1" algn="justLow" eaLnBrk="0" latinLnBrk="0" hangingPunct="0"/>
            <a:r>
              <a:rPr kumimoji="1" lang="en-US" sz="1600" b="0" dirty="0"/>
              <a:t>Top Integration</a:t>
            </a:r>
          </a:p>
          <a:p>
            <a:pPr lvl="1" algn="justLow" eaLnBrk="0" latinLnBrk="0" hangingPunct="0"/>
            <a:r>
              <a:rPr kumimoji="1" lang="en-US" sz="1600" b="0" dirty="0"/>
              <a:t>System-C verification</a:t>
            </a:r>
          </a:p>
          <a:p>
            <a:pPr lvl="1" algn="justLow" eaLnBrk="0" latinLnBrk="0" hangingPunct="0"/>
            <a:r>
              <a:rPr kumimoji="1" lang="en-US" sz="1600" b="0" dirty="0"/>
              <a:t>Chip Verification</a:t>
            </a:r>
          </a:p>
          <a:p>
            <a:pPr lvl="1" algn="justLow" eaLnBrk="0" latinLnBrk="0" hangingPunct="0"/>
            <a:endParaRPr kumimoji="1" lang="en-US" sz="1600" b="0" dirty="0"/>
          </a:p>
          <a:p>
            <a:pPr algn="justLow" eaLnBrk="0" latinLnBrk="0" hangingPunct="0"/>
            <a:r>
              <a:rPr kumimoji="1" lang="en-US" sz="1800" dirty="0"/>
              <a:t>ACNN (2023) </a:t>
            </a:r>
          </a:p>
          <a:p>
            <a:pPr lvl="1" algn="justLow" eaLnBrk="0" latinLnBrk="0" hangingPunct="0"/>
            <a:r>
              <a:rPr kumimoji="1" lang="en-US" sz="1600" b="0" dirty="0"/>
              <a:t>Custom Parallel Interface </a:t>
            </a:r>
          </a:p>
          <a:p>
            <a:pPr lvl="2" algn="justLow" eaLnBrk="0" latinLnBrk="0" hangingPunct="0"/>
            <a:r>
              <a:rPr kumimoji="1" lang="en-US" sz="1400" b="0" dirty="0"/>
              <a:t>Single/Burst Mode</a:t>
            </a:r>
          </a:p>
          <a:p>
            <a:pPr lvl="1" algn="justLow" eaLnBrk="0" latinLnBrk="0" hangingPunct="0"/>
            <a:r>
              <a:rPr kumimoji="1" lang="en-US" sz="1600" b="0" dirty="0"/>
              <a:t>Digital Controller</a:t>
            </a:r>
          </a:p>
          <a:p>
            <a:pPr lvl="2" algn="justLow" eaLnBrk="0" latinLnBrk="0" hangingPunct="0"/>
            <a:r>
              <a:rPr kumimoji="1" lang="en-US" sz="1400" b="0" dirty="0"/>
              <a:t>Loading data once from off-chip memory</a:t>
            </a:r>
          </a:p>
          <a:p>
            <a:pPr lvl="2" algn="justLow" eaLnBrk="0" latinLnBrk="0" hangingPunct="0"/>
            <a:r>
              <a:rPr kumimoji="1" lang="en-US" sz="1400" b="0" dirty="0"/>
              <a:t>Re-use of on-chip memory data</a:t>
            </a:r>
          </a:p>
          <a:p>
            <a:pPr lvl="1" algn="justLow" eaLnBrk="0" latinLnBrk="0" hangingPunct="0"/>
            <a:r>
              <a:rPr kumimoji="1" lang="en-US" sz="1600" b="0" dirty="0"/>
              <a:t>Chip Verification</a:t>
            </a:r>
          </a:p>
          <a:p>
            <a:pPr marL="274637" lvl="1" indent="0" algn="justLow" eaLnBrk="0" latinLnBrk="0" hangingPunct="0">
              <a:buNone/>
            </a:pPr>
            <a:endParaRPr kumimoji="1" lang="en-US" sz="1600" b="0" dirty="0"/>
          </a:p>
          <a:p>
            <a:pPr algn="justLow" eaLnBrk="0" latinLnBrk="0" hangingPunct="0"/>
            <a:r>
              <a:rPr kumimoji="1" lang="en-US" sz="1800" dirty="0"/>
              <a:t>NPUv3 (2023 – 2024 ): Expected in June </a:t>
            </a:r>
          </a:p>
          <a:p>
            <a:pPr lvl="1" algn="justLow" eaLnBrk="0" latinLnBrk="0" hangingPunct="0"/>
            <a:r>
              <a:rPr kumimoji="1" lang="en-US" sz="1600" b="0" dirty="0"/>
              <a:t>Top Level Integration</a:t>
            </a:r>
          </a:p>
          <a:p>
            <a:pPr lvl="1" algn="justLow" eaLnBrk="0" latinLnBrk="0" hangingPunct="0"/>
            <a:r>
              <a:rPr kumimoji="1" lang="en-US" sz="1600" b="0" dirty="0"/>
              <a:t>System-C simulation</a:t>
            </a:r>
          </a:p>
          <a:p>
            <a:pPr lvl="1" algn="justLow" eaLnBrk="0" latinLnBrk="0" hangingPunct="0"/>
            <a:r>
              <a:rPr kumimoji="1" lang="en-US" sz="1600" b="0" dirty="0"/>
              <a:t>Chip Verification Preparation:</a:t>
            </a:r>
          </a:p>
          <a:p>
            <a:pPr lvl="2" algn="justLow" eaLnBrk="0" latinLnBrk="0" hangingPunct="0"/>
            <a:r>
              <a:rPr kumimoji="1" lang="en-US" sz="1400" b="0" dirty="0"/>
              <a:t>NFS/</a:t>
            </a:r>
            <a:r>
              <a:rPr kumimoji="1" lang="en-US" sz="1400" b="0" dirty="0" err="1"/>
              <a:t>Pytorch</a:t>
            </a:r>
            <a:r>
              <a:rPr kumimoji="1" lang="en-US" sz="1400" b="0" dirty="0"/>
              <a:t> capable Embedded Linux </a:t>
            </a:r>
          </a:p>
          <a:p>
            <a:pPr lvl="1" algn="justLow" eaLnBrk="0" latinLnBrk="0" hangingPunct="0"/>
            <a:endParaRPr kumimoji="1" lang="en-US" sz="1600" b="0" dirty="0"/>
          </a:p>
          <a:p>
            <a:pPr lvl="1" algn="justLow" eaLnBrk="0" latinLnBrk="0" hangingPunct="0"/>
            <a:endParaRPr kumimoji="1" lang="en-US" sz="1600" dirty="0"/>
          </a:p>
          <a:p>
            <a:pPr marL="287338" indent="0" algn="justLow" eaLnBrk="0" latinLnBrk="0" hangingPunct="0">
              <a:buNone/>
            </a:pPr>
            <a:endParaRPr kumimoji="1" lang="en-US" sz="1600" dirty="0"/>
          </a:p>
        </p:txBody>
      </p:sp>
      <p:sp>
        <p:nvSpPr>
          <p:cNvPr id="13" name="Title 1">
            <a:extLst>
              <a:ext uri="{FF2B5EF4-FFF2-40B4-BE49-F238E27FC236}">
                <a16:creationId xmlns:a16="http://schemas.microsoft.com/office/drawing/2014/main" id="{86C8AA1F-E504-72D7-0024-52A8D149ED58}"/>
              </a:ext>
            </a:extLst>
          </p:cNvPr>
          <p:cNvSpPr txBox="1">
            <a:spLocks/>
          </p:cNvSpPr>
          <p:nvPr/>
        </p:nvSpPr>
        <p:spPr>
          <a:xfrm>
            <a:off x="132809" y="12935"/>
            <a:ext cx="9011192"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2200" b="1" dirty="0">
                <a:solidFill>
                  <a:srgbClr val="0070C0"/>
                </a:solidFill>
                <a:latin typeface="Times New Roman" panose="02020603050405020304" pitchFamily="18" charset="0"/>
                <a:ea typeface="SimSun" panose="02010600030101010101" pitchFamily="2" charset="-122"/>
              </a:rPr>
              <a:t>Project Participation &amp; Contributions </a:t>
            </a:r>
          </a:p>
        </p:txBody>
      </p:sp>
      <p:pic>
        <p:nvPicPr>
          <p:cNvPr id="2" name="Picture 1"/>
          <p:cNvPicPr>
            <a:picLocks noChangeAspect="1"/>
          </p:cNvPicPr>
          <p:nvPr/>
        </p:nvPicPr>
        <p:blipFill>
          <a:blip r:embed="rId2"/>
          <a:stretch>
            <a:fillRect/>
          </a:stretch>
        </p:blipFill>
        <p:spPr>
          <a:xfrm>
            <a:off x="5950815" y="521066"/>
            <a:ext cx="2150406" cy="2167907"/>
          </a:xfrm>
          <a:prstGeom prst="rect">
            <a:avLst/>
          </a:prstGeom>
          <a:ln w="38100">
            <a:solidFill>
              <a:srgbClr val="C00000"/>
            </a:solidFill>
          </a:ln>
        </p:spPr>
      </p:pic>
      <p:pic>
        <p:nvPicPr>
          <p:cNvPr id="3" name="Picture 2"/>
          <p:cNvPicPr>
            <a:picLocks noChangeAspect="1"/>
          </p:cNvPicPr>
          <p:nvPr/>
        </p:nvPicPr>
        <p:blipFill>
          <a:blip r:embed="rId3"/>
          <a:stretch>
            <a:fillRect/>
          </a:stretch>
        </p:blipFill>
        <p:spPr>
          <a:xfrm rot="16200000" flipV="1">
            <a:off x="5933542" y="2518622"/>
            <a:ext cx="1852811" cy="2589225"/>
          </a:xfrm>
          <a:prstGeom prst="rect">
            <a:avLst/>
          </a:prstGeom>
          <a:ln w="19050">
            <a:solidFill>
              <a:srgbClr val="C00000"/>
            </a:solidFill>
          </a:ln>
        </p:spPr>
      </p:pic>
      <p:grpSp>
        <p:nvGrpSpPr>
          <p:cNvPr id="8" name="Group 7"/>
          <p:cNvGrpSpPr/>
          <p:nvPr/>
        </p:nvGrpSpPr>
        <p:grpSpPr>
          <a:xfrm>
            <a:off x="5565335" y="5313684"/>
            <a:ext cx="2639010" cy="1037288"/>
            <a:chOff x="3261225" y="2348880"/>
            <a:chExt cx="3308006" cy="1037288"/>
          </a:xfrm>
        </p:grpSpPr>
        <p:pic>
          <p:nvPicPr>
            <p:cNvPr id="10" name="Picture 9"/>
            <p:cNvPicPr>
              <a:picLocks noChangeAspect="1"/>
            </p:cNvPicPr>
            <p:nvPr/>
          </p:nvPicPr>
          <p:blipFill rotWithShape="1">
            <a:blip r:embed="rId4"/>
            <a:srcRect t="48727" b="13721"/>
            <a:stretch/>
          </p:blipFill>
          <p:spPr>
            <a:xfrm>
              <a:off x="4870412" y="2348880"/>
              <a:ext cx="1645804" cy="806456"/>
            </a:xfrm>
            <a:prstGeom prst="rect">
              <a:avLst/>
            </a:prstGeom>
          </p:spPr>
        </p:pic>
        <p:sp>
          <p:nvSpPr>
            <p:cNvPr id="11" name="Rectangle 10"/>
            <p:cNvSpPr/>
            <p:nvPr/>
          </p:nvSpPr>
          <p:spPr>
            <a:xfrm>
              <a:off x="3597008" y="3155336"/>
              <a:ext cx="798123" cy="230832"/>
            </a:xfrm>
            <a:prstGeom prst="rect">
              <a:avLst/>
            </a:prstGeom>
          </p:spPr>
          <p:txBody>
            <a:bodyPr wrap="none">
              <a:spAutoFit/>
            </a:bodyPr>
            <a:lstStyle/>
            <a:p>
              <a:pPr algn="ctr"/>
              <a:r>
                <a:rPr lang="en-US" sz="900" dirty="0">
                  <a:latin typeface="Times New Roman" pitchFamily="18" charset="0"/>
                  <a:cs typeface="Times New Roman" pitchFamily="18" charset="0"/>
                </a:rPr>
                <a:t>D4 Board</a:t>
              </a:r>
            </a:p>
          </p:txBody>
        </p:sp>
        <p:pic>
          <p:nvPicPr>
            <p:cNvPr id="12" name="Picture 11"/>
            <p:cNvPicPr>
              <a:picLocks noChangeAspect="1"/>
            </p:cNvPicPr>
            <p:nvPr/>
          </p:nvPicPr>
          <p:blipFill rotWithShape="1">
            <a:blip r:embed="rId5"/>
            <a:srcRect l="2774" t="9358" r="1491" b="5794"/>
            <a:stretch/>
          </p:blipFill>
          <p:spPr>
            <a:xfrm>
              <a:off x="3261225" y="2348880"/>
              <a:ext cx="1612485" cy="806456"/>
            </a:xfrm>
            <a:prstGeom prst="rect">
              <a:avLst/>
            </a:prstGeom>
          </p:spPr>
        </p:pic>
        <p:sp>
          <p:nvSpPr>
            <p:cNvPr id="14" name="Rectangle 13"/>
            <p:cNvSpPr/>
            <p:nvPr/>
          </p:nvSpPr>
          <p:spPr>
            <a:xfrm>
              <a:off x="4798576" y="3155188"/>
              <a:ext cx="1770655" cy="230832"/>
            </a:xfrm>
            <a:prstGeom prst="rect">
              <a:avLst/>
            </a:prstGeom>
          </p:spPr>
          <p:txBody>
            <a:bodyPr wrap="none">
              <a:spAutoFit/>
            </a:bodyPr>
            <a:lstStyle/>
            <a:p>
              <a:pPr algn="ctr"/>
              <a:r>
                <a:rPr lang="en-US" sz="900" dirty="0">
                  <a:latin typeface="Times New Roman" pitchFamily="18" charset="0"/>
                  <a:cs typeface="Times New Roman" pitchFamily="18" charset="0"/>
                </a:rPr>
                <a:t>Expected Chip with Board</a:t>
              </a:r>
            </a:p>
          </p:txBody>
        </p:sp>
      </p:grpSp>
      <p:sp>
        <p:nvSpPr>
          <p:cNvPr id="7" name="Rectangle 6"/>
          <p:cNvSpPr/>
          <p:nvPr/>
        </p:nvSpPr>
        <p:spPr>
          <a:xfrm>
            <a:off x="5565335" y="5295900"/>
            <a:ext cx="2589225" cy="10858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4923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827964" y="6392575"/>
            <a:ext cx="1316037" cy="365125"/>
          </a:xfrm>
        </p:spPr>
        <p:txBody>
          <a:bodyPr/>
          <a:lstStyle/>
          <a:p>
            <a:pPr>
              <a:defRPr/>
            </a:pPr>
            <a:fld id="{23AF06AE-3D74-4B80-B329-472B9F79958D}" type="slidenum">
              <a:rPr lang="ko-KR" altLang="en-US" smtClean="0"/>
              <a:pPr>
                <a:defRPr/>
              </a:pPr>
              <a:t>46</a:t>
            </a:fld>
            <a:endParaRPr lang="en-US" altLang="ko-KR" dirty="0"/>
          </a:p>
        </p:txBody>
      </p:sp>
      <p:sp>
        <p:nvSpPr>
          <p:cNvPr id="19" name="Title 1">
            <a:extLst>
              <a:ext uri="{FF2B5EF4-FFF2-40B4-BE49-F238E27FC236}">
                <a16:creationId xmlns:a16="http://schemas.microsoft.com/office/drawing/2014/main" id="{86C8AA1F-E504-72D7-0024-52A8D149ED58}"/>
              </a:ext>
            </a:extLst>
          </p:cNvPr>
          <p:cNvSpPr txBox="1">
            <a:spLocks/>
          </p:cNvSpPr>
          <p:nvPr/>
        </p:nvSpPr>
        <p:spPr>
          <a:xfrm>
            <a:off x="144438" y="49162"/>
            <a:ext cx="9011192"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altLang="ko-KR" sz="2400" cap="all" spc="-80" dirty="0">
                <a:solidFill>
                  <a:srgbClr val="C00000"/>
                </a:solidFill>
              </a:rPr>
              <a:t>Prof. </a:t>
            </a:r>
            <a:r>
              <a:rPr lang="en-US" altLang="ko-KR" sz="2400" cap="all" spc="-80" dirty="0" err="1">
                <a:solidFill>
                  <a:srgbClr val="C00000"/>
                </a:solidFill>
              </a:rPr>
              <a:t>SeokCheol</a:t>
            </a:r>
            <a:r>
              <a:rPr lang="en-US" altLang="ko-KR" sz="2400" cap="all" spc="-80" dirty="0">
                <a:solidFill>
                  <a:srgbClr val="C00000"/>
                </a:solidFill>
              </a:rPr>
              <a:t> </a:t>
            </a:r>
            <a:r>
              <a:rPr lang="en-US" altLang="ko-KR" sz="2400" cap="all" spc="-80" dirty="0" err="1">
                <a:solidFill>
                  <a:srgbClr val="C00000"/>
                </a:solidFill>
              </a:rPr>
              <a:t>Kee</a:t>
            </a:r>
            <a:r>
              <a:rPr lang="en-US" altLang="ko-KR" sz="2400" cap="all" spc="-80" dirty="0">
                <a:solidFill>
                  <a:srgbClr val="C00000"/>
                </a:solidFill>
              </a:rPr>
              <a:t> (</a:t>
            </a:r>
            <a:r>
              <a:rPr lang="ko-KR" altLang="en-US" sz="2400" cap="all" spc="-80" dirty="0">
                <a:solidFill>
                  <a:srgbClr val="C00000"/>
                </a:solidFill>
              </a:rPr>
              <a:t>기석철 </a:t>
            </a:r>
            <a:r>
              <a:rPr lang="ko-KR" altLang="en-US" sz="2400" dirty="0">
                <a:solidFill>
                  <a:srgbClr val="C00000"/>
                </a:solidFill>
              </a:rPr>
              <a:t>교수님</a:t>
            </a:r>
            <a:r>
              <a:rPr lang="en-US" altLang="ko-KR" sz="2400" cap="all" spc="-80" dirty="0">
                <a:solidFill>
                  <a:srgbClr val="C00000"/>
                </a:solidFill>
              </a:rPr>
              <a:t>) </a:t>
            </a:r>
            <a:endParaRPr lang="en-US" sz="2400" cap="all" spc="-80" dirty="0">
              <a:solidFill>
                <a:srgbClr val="C00000"/>
              </a:solidFill>
            </a:endParaRPr>
          </a:p>
        </p:txBody>
      </p:sp>
      <p:grpSp>
        <p:nvGrpSpPr>
          <p:cNvPr id="12" name="Group 11"/>
          <p:cNvGrpSpPr/>
          <p:nvPr/>
        </p:nvGrpSpPr>
        <p:grpSpPr>
          <a:xfrm>
            <a:off x="114158" y="1523527"/>
            <a:ext cx="9041472" cy="4698113"/>
            <a:chOff x="114158" y="669675"/>
            <a:chExt cx="9041472" cy="4698113"/>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58" y="669675"/>
              <a:ext cx="3082246" cy="234905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0068" y="669675"/>
              <a:ext cx="3091952" cy="234905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8809" y="669675"/>
              <a:ext cx="3076821" cy="234905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58" y="3018731"/>
              <a:ext cx="3064641" cy="234905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8799" y="3018731"/>
              <a:ext cx="3061041" cy="2349056"/>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78808" y="3018731"/>
              <a:ext cx="3076821" cy="2349057"/>
            </a:xfrm>
            <a:prstGeom prst="rect">
              <a:avLst/>
            </a:prstGeom>
          </p:spPr>
        </p:pic>
      </p:grpSp>
      <p:sp>
        <p:nvSpPr>
          <p:cNvPr id="13" name="Title 1">
            <a:extLst>
              <a:ext uri="{FF2B5EF4-FFF2-40B4-BE49-F238E27FC236}">
                <a16:creationId xmlns:a16="http://schemas.microsoft.com/office/drawing/2014/main" id="{91697FAD-5D1E-1D33-B019-15B7590004DB}"/>
              </a:ext>
            </a:extLst>
          </p:cNvPr>
          <p:cNvSpPr txBox="1">
            <a:spLocks/>
          </p:cNvSpPr>
          <p:nvPr/>
        </p:nvSpPr>
        <p:spPr>
          <a:xfrm>
            <a:off x="79217" y="494670"/>
            <a:ext cx="9253654" cy="943390"/>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Low" eaLnBrk="0" latinLnBrk="0" hangingPunct="0">
              <a:spcBef>
                <a:spcPct val="20000"/>
              </a:spcBef>
              <a:spcAft>
                <a:spcPts val="600"/>
              </a:spcAft>
              <a:buClr>
                <a:schemeClr val="tx2"/>
              </a:buClr>
              <a:buFont typeface="Wingdings" panose="05000000000000000000" pitchFamily="2" charset="2"/>
              <a:buChar char="v"/>
            </a:pPr>
            <a:r>
              <a:rPr kumimoji="1" lang="en-US" sz="1800" b="1" dirty="0">
                <a:solidFill>
                  <a:schemeClr val="tx1"/>
                </a:solidFill>
                <a:latin typeface="+mn-lt"/>
                <a:sym typeface="Wingdings" panose="05000000000000000000" pitchFamily="2" charset="2"/>
              </a:rPr>
              <a:t>Demo: </a:t>
            </a:r>
            <a:r>
              <a:rPr kumimoji="1" lang="en-US" sz="1800" dirty="0">
                <a:solidFill>
                  <a:schemeClr val="tx1"/>
                </a:solidFill>
                <a:latin typeface="+mn-lt"/>
                <a:sym typeface="Wingdings" panose="05000000000000000000" pitchFamily="2" charset="2"/>
              </a:rPr>
              <a:t>3 Indoor, 3 Outdoor and 1 Semi-Indoor/Outdoor Environment</a:t>
            </a:r>
          </a:p>
          <a:p>
            <a:pPr marL="800100" lvl="2" indent="-342900" algn="justLow" eaLnBrk="0" latinLnBrk="0" hangingPunct="0">
              <a:spcBef>
                <a:spcPct val="20000"/>
              </a:spcBef>
              <a:spcAft>
                <a:spcPts val="600"/>
              </a:spcAft>
              <a:buClr>
                <a:schemeClr val="tx2"/>
              </a:buClr>
              <a:buFont typeface="Arial" panose="020B0604020202020204" pitchFamily="34" charset="0"/>
              <a:buChar char="•"/>
            </a:pPr>
            <a:r>
              <a:rPr kumimoji="1" lang="en-US" sz="1200" b="1" dirty="0">
                <a:solidFill>
                  <a:schemeClr val="tx1"/>
                </a:solidFill>
                <a:latin typeface="+mn-lt"/>
                <a:sym typeface="Wingdings" panose="05000000000000000000" pitchFamily="2" charset="2"/>
              </a:rPr>
              <a:t>10 out of 20 Objects (Different Sizes): </a:t>
            </a:r>
            <a:r>
              <a:rPr kumimoji="1" lang="en-US" sz="1200" dirty="0">
                <a:solidFill>
                  <a:schemeClr val="tx1"/>
                </a:solidFill>
                <a:latin typeface="+mn-lt"/>
                <a:sym typeface="Wingdings" panose="05000000000000000000" pitchFamily="2" charset="2"/>
              </a:rPr>
              <a:t>Cat, Potted Plant, Bicycle, Bottle, Car, Motorbike, Sofa, Monitor, Chair, Person</a:t>
            </a:r>
          </a:p>
          <a:p>
            <a:pPr marL="800100" lvl="2" indent="-342900" algn="justLow" eaLnBrk="0" latinLnBrk="0" hangingPunct="0">
              <a:spcBef>
                <a:spcPct val="20000"/>
              </a:spcBef>
              <a:spcAft>
                <a:spcPts val="600"/>
              </a:spcAft>
              <a:buClr>
                <a:schemeClr val="tx2"/>
              </a:buClr>
              <a:buFont typeface="Arial" panose="020B0604020202020204" pitchFamily="34" charset="0"/>
              <a:buChar char="•"/>
            </a:pPr>
            <a:r>
              <a:rPr kumimoji="1" lang="en-US" sz="1200" b="1" dirty="0">
                <a:solidFill>
                  <a:schemeClr val="tx1"/>
                </a:solidFill>
                <a:latin typeface="+mn-lt"/>
                <a:sym typeface="Wingdings" panose="05000000000000000000" pitchFamily="2" charset="2"/>
              </a:rPr>
              <a:t>Other Classes: </a:t>
            </a:r>
            <a:r>
              <a:rPr kumimoji="1" lang="en-US" sz="1200" dirty="0">
                <a:solidFill>
                  <a:schemeClr val="tx1"/>
                </a:solidFill>
                <a:latin typeface="+mn-lt"/>
                <a:sym typeface="Wingdings" panose="05000000000000000000" pitchFamily="2" charset="2"/>
              </a:rPr>
              <a:t>Boat, Plane, Cow, Train, Dog, Bus, Dining Table, Horse, Sheep, Bird</a:t>
            </a:r>
          </a:p>
        </p:txBody>
      </p:sp>
    </p:spTree>
    <p:extLst>
      <p:ext uri="{BB962C8B-B14F-4D97-AF65-F5344CB8AC3E}">
        <p14:creationId xmlns:p14="http://schemas.microsoft.com/office/powerpoint/2010/main" val="18923054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827964" y="6392575"/>
            <a:ext cx="1316037" cy="365125"/>
          </a:xfrm>
        </p:spPr>
        <p:txBody>
          <a:bodyPr/>
          <a:lstStyle/>
          <a:p>
            <a:pPr>
              <a:defRPr/>
            </a:pPr>
            <a:fld id="{23AF06AE-3D74-4B80-B329-472B9F79958D}" type="slidenum">
              <a:rPr lang="ko-KR" altLang="en-US" smtClean="0"/>
              <a:pPr>
                <a:defRPr/>
              </a:pPr>
              <a:t>47</a:t>
            </a:fld>
            <a:endParaRPr lang="en-US" altLang="ko-KR" dirty="0"/>
          </a:p>
        </p:txBody>
      </p:sp>
      <p:sp>
        <p:nvSpPr>
          <p:cNvPr id="11" name="Title 1">
            <a:extLst>
              <a:ext uri="{FF2B5EF4-FFF2-40B4-BE49-F238E27FC236}">
                <a16:creationId xmlns:a16="http://schemas.microsoft.com/office/drawing/2014/main" id="{91697FAD-5D1E-1D33-B019-15B7590004DB}"/>
              </a:ext>
            </a:extLst>
          </p:cNvPr>
          <p:cNvSpPr txBox="1">
            <a:spLocks/>
          </p:cNvSpPr>
          <p:nvPr/>
        </p:nvSpPr>
        <p:spPr>
          <a:xfrm>
            <a:off x="82277" y="504219"/>
            <a:ext cx="8403705" cy="759651"/>
          </a:xfrm>
          <a:prstGeom prst="rect">
            <a:avLst/>
          </a:prstGeom>
        </p:spPr>
        <p:txBody>
          <a:bodyPr vert="horz" lIns="91440" tIns="45720" rIns="91440" bIns="45720" rtlCol="0" anchor="t">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342900" lvl="1" indent="-342900" algn="justLow" eaLnBrk="0" latinLnBrk="0" hangingPunct="0">
              <a:spcBef>
                <a:spcPts val="200"/>
              </a:spcBef>
              <a:spcAft>
                <a:spcPts val="200"/>
              </a:spcAft>
              <a:buClr>
                <a:schemeClr val="tx2"/>
              </a:buClr>
              <a:buFont typeface="Wingdings" panose="05000000000000000000" pitchFamily="2" charset="2"/>
              <a:buChar char="v"/>
            </a:pPr>
            <a:r>
              <a:rPr kumimoji="1" lang="en-US" sz="1800" b="1" dirty="0">
                <a:solidFill>
                  <a:srgbClr val="000066"/>
                </a:solidFill>
                <a:latin typeface="+mn-lt"/>
                <a:sym typeface="Wingdings" panose="05000000000000000000" pitchFamily="2" charset="2"/>
              </a:rPr>
              <a:t>Question – Page 45: Is there any ablation studies? </a:t>
            </a:r>
          </a:p>
          <a:p>
            <a:pPr marL="800100" lvl="2" indent="-342900" algn="justLow" eaLnBrk="0" latinLnBrk="0" hangingPunct="0">
              <a:spcBef>
                <a:spcPts val="200"/>
              </a:spcBef>
              <a:spcAft>
                <a:spcPts val="200"/>
              </a:spcAft>
              <a:buClr>
                <a:schemeClr val="tx2"/>
              </a:buClr>
              <a:buFont typeface="Arial" panose="020B0604020202020204" pitchFamily="34" charset="0"/>
              <a:buChar char="•"/>
            </a:pPr>
            <a:r>
              <a:rPr kumimoji="1" lang="en-US" sz="1800" dirty="0">
                <a:solidFill>
                  <a:schemeClr val="tx1"/>
                </a:solidFill>
                <a:latin typeface="Arial (Body)"/>
                <a:cs typeface="Times New Roman" panose="02020603050405020304" pitchFamily="18" charset="0"/>
                <a:sym typeface="Wingdings" panose="05000000000000000000" pitchFamily="2" charset="2"/>
              </a:rPr>
              <a:t>Can we see the contribution of certain sub-sections</a:t>
            </a:r>
          </a:p>
        </p:txBody>
      </p:sp>
      <p:sp>
        <p:nvSpPr>
          <p:cNvPr id="15" name="제목 1">
            <a:extLst>
              <a:ext uri="{FF2B5EF4-FFF2-40B4-BE49-F238E27FC236}">
                <a16:creationId xmlns:a16="http://schemas.microsoft.com/office/drawing/2014/main" id="{C269E531-AC35-FE50-5AC0-ED1DF47AD70D}"/>
              </a:ext>
            </a:extLst>
          </p:cNvPr>
          <p:cNvSpPr txBox="1">
            <a:spLocks/>
          </p:cNvSpPr>
          <p:nvPr/>
        </p:nvSpPr>
        <p:spPr>
          <a:xfrm>
            <a:off x="263023" y="0"/>
            <a:ext cx="8263303" cy="442061"/>
          </a:xfrm>
          <a:prstGeom prst="rect">
            <a:avLst/>
          </a:prstGeom>
        </p:spPr>
        <p:txBody>
          <a:bodyPr vert="horz" lIns="91440" tIns="45720" rIns="91440" bIns="45720" rtlCol="0" anchor="ctr">
            <a:normAutofit lnSpcReduction="10000"/>
          </a:bodyPr>
          <a:lstStyle>
            <a:lvl1pPr algn="l" rtl="0" fontAlgn="base" latinLnBrk="1">
              <a:lnSpc>
                <a:spcPct val="100000"/>
              </a:lnSpc>
              <a:spcBef>
                <a:spcPct val="0"/>
              </a:spcBef>
              <a:spcAft>
                <a:spcPct val="0"/>
              </a:spcAft>
              <a:defRPr sz="8800" kern="1200" cap="all" spc="-80" baseline="0">
                <a:solidFill>
                  <a:schemeClr val="tx1"/>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r>
              <a:rPr lang="en-US" altLang="ko-KR" sz="2400" dirty="0">
                <a:solidFill>
                  <a:srgbClr val="C00000"/>
                </a:solidFill>
              </a:rPr>
              <a:t>Prof. </a:t>
            </a:r>
            <a:r>
              <a:rPr lang="en-US" altLang="ko-KR" sz="2400" dirty="0" err="1">
                <a:solidFill>
                  <a:srgbClr val="C00000"/>
                </a:solidFill>
              </a:rPr>
              <a:t>Yuseok</a:t>
            </a:r>
            <a:r>
              <a:rPr lang="en-US" altLang="ko-KR" sz="2400" dirty="0">
                <a:solidFill>
                  <a:srgbClr val="C00000"/>
                </a:solidFill>
              </a:rPr>
              <a:t> Ban (</a:t>
            </a:r>
            <a:r>
              <a:rPr lang="ko-KR" altLang="en-US" sz="2400" dirty="0">
                <a:solidFill>
                  <a:srgbClr val="C00000"/>
                </a:solidFill>
              </a:rPr>
              <a:t>반유석 교수님</a:t>
            </a:r>
            <a:r>
              <a:rPr lang="en-US" altLang="ko-KR" sz="2400" dirty="0">
                <a:solidFill>
                  <a:srgbClr val="C00000"/>
                </a:solidFill>
              </a:rPr>
              <a:t>) </a:t>
            </a:r>
          </a:p>
        </p:txBody>
      </p:sp>
      <p:pic>
        <p:nvPicPr>
          <p:cNvPr id="12" name="Picture 11"/>
          <p:cNvPicPr>
            <a:picLocks noChangeAspect="1"/>
          </p:cNvPicPr>
          <p:nvPr/>
        </p:nvPicPr>
        <p:blipFill>
          <a:blip r:embed="rId3"/>
          <a:stretch>
            <a:fillRect/>
          </a:stretch>
        </p:blipFill>
        <p:spPr>
          <a:xfrm>
            <a:off x="705646" y="4671154"/>
            <a:ext cx="7732705" cy="2017420"/>
          </a:xfrm>
          <a:prstGeom prst="rect">
            <a:avLst/>
          </a:prstGeom>
          <a:ln>
            <a:noFill/>
          </a:ln>
        </p:spPr>
      </p:pic>
      <p:sp>
        <p:nvSpPr>
          <p:cNvPr id="19" name="Title 1">
            <a:extLst>
              <a:ext uri="{FF2B5EF4-FFF2-40B4-BE49-F238E27FC236}">
                <a16:creationId xmlns:a16="http://schemas.microsoft.com/office/drawing/2014/main" id="{91697FAD-5D1E-1D33-B019-15B7590004DB}"/>
              </a:ext>
            </a:extLst>
          </p:cNvPr>
          <p:cNvSpPr txBox="1">
            <a:spLocks/>
          </p:cNvSpPr>
          <p:nvPr/>
        </p:nvSpPr>
        <p:spPr>
          <a:xfrm>
            <a:off x="0" y="1270388"/>
            <a:ext cx="8830202" cy="373385"/>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800100" lvl="2" indent="-342900" algn="justLow" eaLnBrk="0" latinLnBrk="0" hangingPunct="0">
              <a:spcBef>
                <a:spcPct val="20000"/>
              </a:spcBef>
              <a:spcAft>
                <a:spcPts val="600"/>
              </a:spcAft>
              <a:buClr>
                <a:schemeClr val="tx2"/>
              </a:buClr>
              <a:buFont typeface="+mj-lt"/>
              <a:buAutoNum type="arabicPeriod"/>
            </a:pPr>
            <a:r>
              <a:rPr kumimoji="1" lang="en-US" sz="1800" b="1" dirty="0">
                <a:solidFill>
                  <a:schemeClr val="tx1"/>
                </a:solidFill>
                <a:latin typeface="+mn-lt"/>
                <a:sym typeface="Wingdings" panose="05000000000000000000" pitchFamily="2" charset="2"/>
              </a:rPr>
              <a:t>Layer-wise Energy consumption </a:t>
            </a:r>
          </a:p>
        </p:txBody>
      </p:sp>
      <p:sp>
        <p:nvSpPr>
          <p:cNvPr id="22" name="Title 1">
            <a:extLst>
              <a:ext uri="{FF2B5EF4-FFF2-40B4-BE49-F238E27FC236}">
                <a16:creationId xmlns:a16="http://schemas.microsoft.com/office/drawing/2014/main" id="{91697FAD-5D1E-1D33-B019-15B7590004DB}"/>
              </a:ext>
            </a:extLst>
          </p:cNvPr>
          <p:cNvSpPr txBox="1">
            <a:spLocks/>
          </p:cNvSpPr>
          <p:nvPr/>
        </p:nvSpPr>
        <p:spPr>
          <a:xfrm>
            <a:off x="-20427" y="4258127"/>
            <a:ext cx="8830202" cy="373385"/>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L="800100" lvl="2" indent="-342900" algn="justLow" eaLnBrk="0" latinLnBrk="0" hangingPunct="0">
              <a:spcBef>
                <a:spcPct val="20000"/>
              </a:spcBef>
              <a:spcAft>
                <a:spcPts val="600"/>
              </a:spcAft>
              <a:buClr>
                <a:schemeClr val="tx2"/>
              </a:buClr>
              <a:buFont typeface="+mj-lt"/>
              <a:buAutoNum type="arabicPeriod" startAt="2"/>
            </a:pPr>
            <a:r>
              <a:rPr kumimoji="1" lang="en-US" sz="1800" b="1" dirty="0">
                <a:solidFill>
                  <a:schemeClr val="tx1"/>
                </a:solidFill>
                <a:latin typeface="+mn-lt"/>
                <a:sym typeface="Wingdings" panose="05000000000000000000" pitchFamily="2" charset="2"/>
              </a:rPr>
              <a:t>Accuracy Reduction after each optimization step</a:t>
            </a:r>
          </a:p>
        </p:txBody>
      </p:sp>
      <p:grpSp>
        <p:nvGrpSpPr>
          <p:cNvPr id="3" name="Group 2">
            <a:extLst>
              <a:ext uri="{FF2B5EF4-FFF2-40B4-BE49-F238E27FC236}">
                <a16:creationId xmlns:a16="http://schemas.microsoft.com/office/drawing/2014/main" id="{F2DA8030-B54E-7600-1EF8-5E71FD75C80A}"/>
              </a:ext>
            </a:extLst>
          </p:cNvPr>
          <p:cNvGrpSpPr/>
          <p:nvPr/>
        </p:nvGrpSpPr>
        <p:grpSpPr>
          <a:xfrm>
            <a:off x="1174696" y="1715244"/>
            <a:ext cx="6794607" cy="2531200"/>
            <a:chOff x="745403" y="1705241"/>
            <a:chExt cx="6794607" cy="2531200"/>
          </a:xfrm>
        </p:grpSpPr>
        <p:pic>
          <p:nvPicPr>
            <p:cNvPr id="2" name="Picture 1"/>
            <p:cNvPicPr>
              <a:picLocks noChangeAspect="1"/>
            </p:cNvPicPr>
            <p:nvPr/>
          </p:nvPicPr>
          <p:blipFill>
            <a:blip r:embed="rId4"/>
            <a:stretch>
              <a:fillRect/>
            </a:stretch>
          </p:blipFill>
          <p:spPr>
            <a:xfrm>
              <a:off x="745403" y="1705241"/>
              <a:ext cx="6794607" cy="2531200"/>
            </a:xfrm>
            <a:prstGeom prst="rect">
              <a:avLst/>
            </a:prstGeom>
            <a:ln w="12700">
              <a:solidFill>
                <a:schemeClr val="tx1"/>
              </a:solidFill>
            </a:ln>
          </p:spPr>
        </p:pic>
        <p:sp>
          <p:nvSpPr>
            <p:cNvPr id="9" name="Rectangle 8">
              <a:extLst>
                <a:ext uri="{FF2B5EF4-FFF2-40B4-BE49-F238E27FC236}">
                  <a16:creationId xmlns:a16="http://schemas.microsoft.com/office/drawing/2014/main" id="{931E5755-1CBB-47F8-B54D-E633C0EAEBCA}"/>
                </a:ext>
              </a:extLst>
            </p:cNvPr>
            <p:cNvSpPr/>
            <p:nvPr/>
          </p:nvSpPr>
          <p:spPr>
            <a:xfrm>
              <a:off x="745403" y="4004426"/>
              <a:ext cx="6794607" cy="223106"/>
            </a:xfrm>
            <a:prstGeom prst="rect">
              <a:avLst/>
            </a:prstGeom>
            <a:solidFill>
              <a:srgbClr val="FFC000">
                <a:alpha val="17000"/>
              </a:srgbClr>
            </a:solid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67490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23AF06AE-3D74-4B80-B329-472B9F79958D}" type="slidenum">
              <a:rPr lang="ko-KR" altLang="en-US" smtClean="0"/>
              <a:pPr>
                <a:defRPr/>
              </a:pPr>
              <a:t>48</a:t>
            </a:fld>
            <a:endParaRPr lang="en-US" altLang="ko-KR"/>
          </a:p>
        </p:txBody>
      </p:sp>
      <p:pic>
        <p:nvPicPr>
          <p:cNvPr id="5" name="Picture 2" descr="590+ Thank You In Korean Stock Photos, Pictures &amp; Royalty-Free Images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t="18322" b="16370"/>
          <a:stretch/>
        </p:blipFill>
        <p:spPr bwMode="auto">
          <a:xfrm>
            <a:off x="1547664" y="4149080"/>
            <a:ext cx="5829300" cy="23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ank You Text PNG Transparent Images Free Download | Vector Files | Pngtree"/>
          <p:cNvPicPr>
            <a:picLocks noChangeAspect="1" noChangeArrowheads="1"/>
          </p:cNvPicPr>
          <p:nvPr/>
        </p:nvPicPr>
        <p:blipFill rotWithShape="1">
          <a:blip r:embed="rId3">
            <a:extLst>
              <a:ext uri="{28A0092B-C50C-407E-A947-70E740481C1C}">
                <a14:useLocalDpi xmlns:a14="http://schemas.microsoft.com/office/drawing/2010/main" val="0"/>
              </a:ext>
            </a:extLst>
          </a:blip>
          <a:srcRect t="7547" b="7547"/>
          <a:stretch/>
        </p:blipFill>
        <p:spPr bwMode="auto">
          <a:xfrm>
            <a:off x="2483768" y="908720"/>
            <a:ext cx="3816423" cy="32403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Z:\claire523 On My Mac\willkim\CBNU\행정업무\명함\chungbuk_logo.jpg">
            <a:extLst>
              <a:ext uri="{FF2B5EF4-FFF2-40B4-BE49-F238E27FC236}">
                <a16:creationId xmlns:a16="http://schemas.microsoft.com/office/drawing/2014/main" id="{80F99634-5C0B-D844-8FA6-CFBA61DD8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964" y="141598"/>
            <a:ext cx="1342961" cy="129198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904AC61-B692-789C-A25E-0BEFB8F0CEEC}"/>
              </a:ext>
            </a:extLst>
          </p:cNvPr>
          <p:cNvSpPr txBox="1">
            <a:spLocks/>
          </p:cNvSpPr>
          <p:nvPr/>
        </p:nvSpPr>
        <p:spPr>
          <a:xfrm>
            <a:off x="2652048" y="422464"/>
            <a:ext cx="3648143"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3600" kern="1200" cap="all"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marR="0" indent="-360045" defTabSz="914400">
              <a:lnSpc>
                <a:spcPct val="90000"/>
              </a:lnSpc>
            </a:pPr>
            <a:r>
              <a:rPr lang="en-US" sz="2400" cap="none" dirty="0"/>
              <a:t>Question &amp; Answers</a:t>
            </a:r>
            <a:endParaRPr lang="en-US" sz="1800" cap="none" dirty="0"/>
          </a:p>
        </p:txBody>
      </p:sp>
    </p:spTree>
    <p:extLst>
      <p:ext uri="{BB962C8B-B14F-4D97-AF65-F5344CB8AC3E}">
        <p14:creationId xmlns:p14="http://schemas.microsoft.com/office/powerpoint/2010/main" val="11049077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5</a:t>
            </a:fld>
            <a:endParaRPr lang="en-US" altLang="ko-KR"/>
          </a:p>
        </p:txBody>
      </p:sp>
      <p:sp>
        <p:nvSpPr>
          <p:cNvPr id="5" name="Content Placeholder 2">
            <a:extLst>
              <a:ext uri="{FF2B5EF4-FFF2-40B4-BE49-F238E27FC236}">
                <a16:creationId xmlns:a16="http://schemas.microsoft.com/office/drawing/2014/main" id="{61642E91-4619-9A29-1A4A-647A295F5F00}"/>
              </a:ext>
            </a:extLst>
          </p:cNvPr>
          <p:cNvSpPr txBox="1">
            <a:spLocks/>
          </p:cNvSpPr>
          <p:nvPr/>
        </p:nvSpPr>
        <p:spPr bwMode="auto">
          <a:xfrm>
            <a:off x="-516794" y="1287098"/>
            <a:ext cx="7826661" cy="112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lvl="2" eaLnBrk="0" latinLnBrk="0" hangingPunct="0">
              <a:buFont typeface="Wingdings" panose="05000000000000000000" pitchFamily="2" charset="2"/>
              <a:buChar char="l"/>
            </a:pPr>
            <a:r>
              <a:rPr lang="en-US" dirty="0"/>
              <a:t>Memory Wall Problem</a:t>
            </a:r>
            <a:endParaRPr lang="en-US" sz="1400" b="0" dirty="0"/>
          </a:p>
          <a:p>
            <a:pPr lvl="3" eaLnBrk="0" latinLnBrk="0" hangingPunct="0">
              <a:buFont typeface="Wingdings" panose="05000000000000000000" pitchFamily="2" charset="2"/>
              <a:buChar char="§"/>
            </a:pPr>
            <a:r>
              <a:rPr lang="en-US" sz="1400" b="0" dirty="0"/>
              <a:t>The hardware computation capability is increasing at 3x every 2 year</a:t>
            </a:r>
          </a:p>
          <a:p>
            <a:pPr lvl="3" eaLnBrk="0" latinLnBrk="0" hangingPunct="0">
              <a:buFont typeface="Wingdings" panose="05000000000000000000" pitchFamily="2" charset="2"/>
              <a:buChar char="§"/>
            </a:pPr>
            <a:r>
              <a:rPr lang="en-US" sz="1400" b="0" dirty="0"/>
              <a:t>Memory Bandwidth is increasing by 1.6x</a:t>
            </a:r>
          </a:p>
          <a:p>
            <a:pPr marL="1371600" lvl="3" indent="0" eaLnBrk="0" latinLnBrk="0" hangingPunct="0">
              <a:buNone/>
            </a:pPr>
            <a:r>
              <a:rPr lang="en-US" sz="1400" b="1" dirty="0">
                <a:solidFill>
                  <a:schemeClr val="accent3">
                    <a:lumMod val="75000"/>
                  </a:schemeClr>
                </a:solidFill>
              </a:rPr>
              <a:t>  </a:t>
            </a:r>
            <a:r>
              <a:rPr lang="en-US" sz="1400" b="1" dirty="0">
                <a:solidFill>
                  <a:schemeClr val="accent3">
                    <a:lumMod val="75000"/>
                  </a:schemeClr>
                </a:solidFill>
                <a:sym typeface="Wingdings" panose="05000000000000000000" pitchFamily="2" charset="2"/>
              </a:rPr>
              <a:t> </a:t>
            </a:r>
            <a:r>
              <a:rPr lang="en-US" sz="1400" b="1" dirty="0">
                <a:solidFill>
                  <a:schemeClr val="accent3">
                    <a:lumMod val="75000"/>
                  </a:schemeClr>
                </a:solidFill>
              </a:rPr>
              <a:t>Moving Data from memory to the accelerator is the bottleneck</a:t>
            </a:r>
          </a:p>
          <a:p>
            <a:pPr lvl="3" eaLnBrk="0" latinLnBrk="0" hangingPunct="0"/>
            <a:endParaRPr lang="en-US" sz="1400" b="0" dirty="0"/>
          </a:p>
          <a:p>
            <a:pPr marL="401638" lvl="1" indent="0" eaLnBrk="0" latinLnBrk="0" hangingPunct="0">
              <a:buNone/>
            </a:pPr>
            <a:endParaRPr kumimoji="1" lang="en-US" sz="1400" dirty="0"/>
          </a:p>
        </p:txBody>
      </p:sp>
      <p:sp>
        <p:nvSpPr>
          <p:cNvPr id="13" name="Title 1">
            <a:extLst>
              <a:ext uri="{FF2B5EF4-FFF2-40B4-BE49-F238E27FC236}">
                <a16:creationId xmlns:a16="http://schemas.microsoft.com/office/drawing/2014/main" id="{86C8AA1F-E504-72D7-0024-52A8D149ED58}"/>
              </a:ext>
            </a:extLst>
          </p:cNvPr>
          <p:cNvSpPr txBox="1">
            <a:spLocks/>
          </p:cNvSpPr>
          <p:nvPr/>
        </p:nvSpPr>
        <p:spPr>
          <a:xfrm>
            <a:off x="132809" y="12935"/>
            <a:ext cx="9011192"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2200" b="1" dirty="0">
                <a:solidFill>
                  <a:srgbClr val="0070C0"/>
                </a:solidFill>
                <a:latin typeface="Times New Roman" panose="02020603050405020304" pitchFamily="18" charset="0"/>
                <a:ea typeface="SimSun" panose="02010600030101010101" pitchFamily="2" charset="-122"/>
              </a:rPr>
              <a:t>Problem Statement</a:t>
            </a:r>
          </a:p>
        </p:txBody>
      </p:sp>
      <p:sp>
        <p:nvSpPr>
          <p:cNvPr id="7" name="Content Placeholder 2">
            <a:extLst>
              <a:ext uri="{FF2B5EF4-FFF2-40B4-BE49-F238E27FC236}">
                <a16:creationId xmlns:a16="http://schemas.microsoft.com/office/drawing/2014/main" id="{61642E91-4619-9A29-1A4A-647A295F5F00}"/>
              </a:ext>
            </a:extLst>
          </p:cNvPr>
          <p:cNvSpPr txBox="1">
            <a:spLocks/>
          </p:cNvSpPr>
          <p:nvPr/>
        </p:nvSpPr>
        <p:spPr bwMode="auto">
          <a:xfrm>
            <a:off x="221709" y="568561"/>
            <a:ext cx="8445188" cy="644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r>
              <a:rPr kumimoji="1" lang="en-US" sz="1800" dirty="0"/>
              <a:t>Challenges of Deploying High-Accuracy CNNs on Resource-Constrained Edge AI Accelerators</a:t>
            </a:r>
            <a:endParaRPr kumimoji="1" lang="en-US" sz="1600" dirty="0"/>
          </a:p>
        </p:txBody>
      </p:sp>
      <p:sp>
        <p:nvSpPr>
          <p:cNvPr id="12" name="Rectangle 11"/>
          <p:cNvSpPr/>
          <p:nvPr/>
        </p:nvSpPr>
        <p:spPr>
          <a:xfrm>
            <a:off x="132809" y="4414527"/>
            <a:ext cx="6172200" cy="1495794"/>
          </a:xfrm>
          <a:prstGeom prst="rect">
            <a:avLst/>
          </a:prstGeom>
        </p:spPr>
        <p:txBody>
          <a:bodyPr wrap="square">
            <a:spAutoFit/>
          </a:bodyPr>
          <a:lstStyle/>
          <a:p>
            <a:pPr marL="560387" lvl="1" indent="-285750" eaLnBrk="0" fontAlgn="base" hangingPunct="0">
              <a:spcBef>
                <a:spcPct val="20000"/>
              </a:spcBef>
              <a:spcAft>
                <a:spcPct val="0"/>
              </a:spcAft>
              <a:buClr>
                <a:schemeClr val="tx2"/>
              </a:buClr>
              <a:buFont typeface="Wingdings" panose="05000000000000000000" pitchFamily="2" charset="2"/>
              <a:buChar char="l"/>
            </a:pPr>
            <a:r>
              <a:rPr lang="en-US" sz="1600" b="1" dirty="0"/>
              <a:t>Hardware Resources</a:t>
            </a:r>
          </a:p>
          <a:p>
            <a:pPr marL="1200150" lvl="2" indent="-285750" eaLnBrk="0" hangingPunct="0">
              <a:buClr>
                <a:schemeClr val="tx2"/>
              </a:buClr>
              <a:buFont typeface="Wingdings" panose="05000000000000000000" pitchFamily="2" charset="2"/>
              <a:buChar char="§"/>
            </a:pPr>
            <a:r>
              <a:rPr kumimoji="1" lang="en-US" sz="1400" dirty="0">
                <a:solidFill>
                  <a:srgbClr val="000000"/>
                </a:solidFill>
              </a:rPr>
              <a:t>Convolution Operators consume enormous power and area</a:t>
            </a:r>
          </a:p>
          <a:p>
            <a:pPr marL="1200150" lvl="2" indent="-285750" eaLnBrk="0" hangingPunct="0">
              <a:buClr>
                <a:schemeClr val="tx2"/>
              </a:buClr>
              <a:buFont typeface="Wingdings" panose="05000000000000000000" pitchFamily="2" charset="2"/>
              <a:buChar char="§"/>
            </a:pPr>
            <a:r>
              <a:rPr kumimoji="1" lang="en-US" sz="1400" dirty="0">
                <a:solidFill>
                  <a:srgbClr val="000000"/>
                </a:solidFill>
              </a:rPr>
              <a:t>Require low-power, compact, and high-speed edge devices.</a:t>
            </a:r>
          </a:p>
          <a:p>
            <a:pPr marL="1200150" lvl="2" indent="-285750" eaLnBrk="0" hangingPunct="0">
              <a:buClr>
                <a:schemeClr val="tx2"/>
              </a:buClr>
              <a:buFont typeface="Wingdings" panose="05000000000000000000" pitchFamily="2" charset="2"/>
              <a:buChar char="§"/>
            </a:pPr>
            <a:endParaRPr lang="en-US" sz="1400" b="1" dirty="0"/>
          </a:p>
          <a:p>
            <a:pPr marL="560387" lvl="1" indent="-285750" eaLnBrk="0" fontAlgn="base" hangingPunct="0">
              <a:spcBef>
                <a:spcPct val="20000"/>
              </a:spcBef>
              <a:spcAft>
                <a:spcPct val="0"/>
              </a:spcAft>
              <a:buClr>
                <a:schemeClr val="tx2"/>
              </a:buClr>
              <a:buFont typeface="Wingdings" panose="05000000000000000000" pitchFamily="2" charset="2"/>
              <a:buChar char="l"/>
            </a:pPr>
            <a:r>
              <a:rPr lang="en-US" sz="1600" b="1" dirty="0"/>
              <a:t>Accuracy challenge</a:t>
            </a:r>
          </a:p>
          <a:p>
            <a:pPr marL="1200150" lvl="2" indent="-285750" eaLnBrk="0" hangingPunct="0">
              <a:buClr>
                <a:schemeClr val="tx2"/>
              </a:buClr>
              <a:buFont typeface="Wingdings" panose="05000000000000000000" pitchFamily="2" charset="2"/>
              <a:buChar char="§"/>
            </a:pPr>
            <a:r>
              <a:rPr kumimoji="1" lang="en-US" sz="1400" dirty="0">
                <a:solidFill>
                  <a:srgbClr val="000000"/>
                </a:solidFill>
              </a:rPr>
              <a:t>Traditional quantization methods affect the model’s accuracy.</a:t>
            </a:r>
            <a:endParaRPr lang="en-US" sz="1400" dirty="0">
              <a:solidFill>
                <a:srgbClr val="000000"/>
              </a:solidFill>
            </a:endParaRPr>
          </a:p>
        </p:txBody>
      </p:sp>
      <p:grpSp>
        <p:nvGrpSpPr>
          <p:cNvPr id="2" name="Group 1">
            <a:extLst>
              <a:ext uri="{FF2B5EF4-FFF2-40B4-BE49-F238E27FC236}">
                <a16:creationId xmlns:a16="http://schemas.microsoft.com/office/drawing/2014/main" id="{D771A9BC-32B2-2E56-BA17-566BC66E8A15}"/>
              </a:ext>
            </a:extLst>
          </p:cNvPr>
          <p:cNvGrpSpPr/>
          <p:nvPr/>
        </p:nvGrpSpPr>
        <p:grpSpPr>
          <a:xfrm>
            <a:off x="1042810" y="2408346"/>
            <a:ext cx="7224889" cy="1833063"/>
            <a:chOff x="1007118" y="2286273"/>
            <a:chExt cx="7286192" cy="1675924"/>
          </a:xfrm>
        </p:grpSpPr>
        <p:pic>
          <p:nvPicPr>
            <p:cNvPr id="16" name="Picture 15"/>
            <p:cNvPicPr>
              <a:picLocks noChangeAspect="1"/>
            </p:cNvPicPr>
            <p:nvPr/>
          </p:nvPicPr>
          <p:blipFill>
            <a:blip r:embed="rId3"/>
            <a:stretch>
              <a:fillRect/>
            </a:stretch>
          </p:blipFill>
          <p:spPr>
            <a:xfrm>
              <a:off x="1007118" y="2286274"/>
              <a:ext cx="2788261" cy="1675923"/>
            </a:xfrm>
            <a:prstGeom prst="rect">
              <a:avLst/>
            </a:prstGeom>
          </p:spPr>
        </p:pic>
        <p:sp>
          <p:nvSpPr>
            <p:cNvPr id="6" name="TextBox 5"/>
            <p:cNvSpPr txBox="1"/>
            <p:nvPr/>
          </p:nvSpPr>
          <p:spPr>
            <a:xfrm>
              <a:off x="3009239" y="3163555"/>
              <a:ext cx="914400" cy="220257"/>
            </a:xfrm>
            <a:prstGeom prst="rect">
              <a:avLst/>
            </a:prstGeom>
          </p:spPr>
          <p:txBody>
            <a:bodyPr vert="horz" wrap="none" lIns="91440" tIns="45720" rIns="91440" bIns="45720" rtlCol="0" anchor="ctr">
              <a:noAutofit/>
            </a:bodyPr>
            <a:lstStyle/>
            <a:p>
              <a:pPr algn="ctr" fontAlgn="auto">
                <a:lnSpc>
                  <a:spcPct val="170000"/>
                </a:lnSpc>
                <a:spcAft>
                  <a:spcPts val="0"/>
                </a:spcAft>
              </a:pPr>
              <a:r>
                <a:rPr lang="en-US" sz="900" dirty="0">
                  <a:solidFill>
                    <a:srgbClr val="C00000"/>
                  </a:solidFill>
                </a:rPr>
                <a:t>Scaling Gap</a:t>
              </a:r>
            </a:p>
          </p:txBody>
        </p:sp>
        <p:pic>
          <p:nvPicPr>
            <p:cNvPr id="27" name="Picture 26"/>
            <p:cNvPicPr>
              <a:picLocks noChangeAspect="1"/>
            </p:cNvPicPr>
            <p:nvPr/>
          </p:nvPicPr>
          <p:blipFill rotWithShape="1">
            <a:blip r:embed="rId4"/>
            <a:srcRect l="1129"/>
            <a:stretch/>
          </p:blipFill>
          <p:spPr>
            <a:xfrm>
              <a:off x="4051899" y="2286273"/>
              <a:ext cx="4241411" cy="1675924"/>
            </a:xfrm>
            <a:prstGeom prst="rect">
              <a:avLst/>
            </a:prstGeom>
            <a:ln>
              <a:solidFill>
                <a:schemeClr val="bg1">
                  <a:lumMod val="85000"/>
                </a:schemeClr>
              </a:solidFill>
            </a:ln>
          </p:spPr>
        </p:pic>
      </p:grpSp>
      <p:pic>
        <p:nvPicPr>
          <p:cNvPr id="8" name="Picture 7"/>
          <p:cNvPicPr>
            <a:picLocks noChangeAspect="1"/>
          </p:cNvPicPr>
          <p:nvPr/>
        </p:nvPicPr>
        <p:blipFill rotWithShape="1">
          <a:blip r:embed="rId5"/>
          <a:srcRect l="3722" r="4487"/>
          <a:stretch/>
        </p:blipFill>
        <p:spPr>
          <a:xfrm>
            <a:off x="6343109" y="4362562"/>
            <a:ext cx="2668082" cy="1727046"/>
          </a:xfrm>
          <a:prstGeom prst="rect">
            <a:avLst/>
          </a:prstGeom>
        </p:spPr>
      </p:pic>
    </p:spTree>
    <p:extLst>
      <p:ext uri="{BB962C8B-B14F-4D97-AF65-F5344CB8AC3E}">
        <p14:creationId xmlns:p14="http://schemas.microsoft.com/office/powerpoint/2010/main" val="18578750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0ED237A-8C28-AB4E-3B3B-5DFA26BA3DE9}"/>
              </a:ext>
            </a:extLst>
          </p:cNvPr>
          <p:cNvSpPr txBox="1">
            <a:spLocks/>
          </p:cNvSpPr>
          <p:nvPr/>
        </p:nvSpPr>
        <p:spPr bwMode="auto">
          <a:xfrm>
            <a:off x="222232" y="557882"/>
            <a:ext cx="8228253" cy="4504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r>
              <a:rPr lang="en-US" sz="1800" dirty="0"/>
              <a:t>Motivation</a:t>
            </a:r>
          </a:p>
          <a:p>
            <a:pPr lvl="1" eaLnBrk="0" latinLnBrk="0" hangingPunct="0"/>
            <a:r>
              <a:rPr lang="en-US" dirty="0"/>
              <a:t>To address the bottleneck created by the memory wall problem:</a:t>
            </a:r>
          </a:p>
          <a:p>
            <a:pPr lvl="2" eaLnBrk="0" latinLnBrk="0" hangingPunct="0"/>
            <a:r>
              <a:rPr lang="en-US" b="0" dirty="0">
                <a:sym typeface="Wingdings" panose="05000000000000000000" pitchFamily="2" charset="2"/>
              </a:rPr>
              <a:t>Reducing Memory requirement</a:t>
            </a:r>
          </a:p>
          <a:p>
            <a:pPr lvl="2" eaLnBrk="0" latinLnBrk="0" hangingPunct="0"/>
            <a:r>
              <a:rPr lang="en-US" b="0" dirty="0">
                <a:sym typeface="Wingdings" panose="05000000000000000000" pitchFamily="2" charset="2"/>
              </a:rPr>
              <a:t>Optimizing Memory access </a:t>
            </a:r>
          </a:p>
          <a:p>
            <a:pPr marL="914400" lvl="2" indent="0" eaLnBrk="0" latinLnBrk="0" hangingPunct="0">
              <a:buNone/>
            </a:pPr>
            <a:endParaRPr lang="en-US" sz="1050" b="0" dirty="0">
              <a:sym typeface="Wingdings" panose="05000000000000000000" pitchFamily="2" charset="2"/>
            </a:endParaRPr>
          </a:p>
          <a:p>
            <a:pPr lvl="1" eaLnBrk="0" latinLnBrk="0" hangingPunct="0"/>
            <a:r>
              <a:rPr lang="en-US" dirty="0"/>
              <a:t>New Trend in CNN Edge Accelerators:</a:t>
            </a:r>
          </a:p>
          <a:p>
            <a:pPr lvl="2" eaLnBrk="0" latinLnBrk="0" hangingPunct="0"/>
            <a:r>
              <a:rPr lang="en-US" b="0" dirty="0"/>
              <a:t>Low power </a:t>
            </a:r>
          </a:p>
          <a:p>
            <a:pPr lvl="2" eaLnBrk="0" latinLnBrk="0" hangingPunct="0"/>
            <a:r>
              <a:rPr lang="en-US" b="0" dirty="0"/>
              <a:t>Low area</a:t>
            </a:r>
          </a:p>
          <a:p>
            <a:pPr lvl="2" eaLnBrk="0" latinLnBrk="0" hangingPunct="0"/>
            <a:r>
              <a:rPr lang="en-US" b="0" dirty="0"/>
              <a:t>High-performance accelerators</a:t>
            </a:r>
          </a:p>
          <a:p>
            <a:pPr marL="914400" lvl="2" indent="0" eaLnBrk="0" latinLnBrk="0" hangingPunct="0">
              <a:buNone/>
            </a:pPr>
            <a:endParaRPr lang="en-US" dirty="0"/>
          </a:p>
          <a:p>
            <a:pPr marL="400050" algn="justLow" eaLnBrk="0" latinLnBrk="0" hangingPunct="0"/>
            <a:r>
              <a:rPr kumimoji="1" lang="en-US" sz="1800" dirty="0"/>
              <a:t>Contributions</a:t>
            </a:r>
          </a:p>
          <a:p>
            <a:pPr marL="617537" lvl="1" indent="-285750" algn="justLow" eaLnBrk="0" latinLnBrk="0" hangingPunct="0"/>
            <a:r>
              <a:rPr lang="en-US" dirty="0"/>
              <a:t>Optimized Arithmetic for:</a:t>
            </a:r>
          </a:p>
          <a:p>
            <a:pPr marL="1303337" lvl="2" indent="-285750" algn="justLow" eaLnBrk="0" latinLnBrk="0" hangingPunct="0"/>
            <a:r>
              <a:rPr lang="en-US" b="0" dirty="0"/>
              <a:t>CNN Training Accelerator</a:t>
            </a:r>
          </a:p>
          <a:p>
            <a:pPr marL="1303337" lvl="2" indent="-285750" algn="justLow" eaLnBrk="0" latinLnBrk="0" hangingPunct="0"/>
            <a:r>
              <a:rPr lang="en-US" b="0" dirty="0"/>
              <a:t>CNN Inference Accelerator </a:t>
            </a:r>
          </a:p>
          <a:p>
            <a:pPr marL="1017587" lvl="2" indent="0" algn="justLow" eaLnBrk="0" latinLnBrk="0" hangingPunct="0">
              <a:buNone/>
            </a:pPr>
            <a:endParaRPr lang="en-US" sz="1050" b="0" dirty="0"/>
          </a:p>
          <a:p>
            <a:pPr marL="617537" lvl="1" indent="-285750" algn="justLow" eaLnBrk="0" latinLnBrk="0" hangingPunct="0"/>
            <a:r>
              <a:rPr lang="en-US" dirty="0"/>
              <a:t>Optimized Memory Access</a:t>
            </a:r>
          </a:p>
          <a:p>
            <a:pPr marL="617537" lvl="1" indent="-285750" algn="justLow" eaLnBrk="0" latinLnBrk="0" hangingPunct="0"/>
            <a:r>
              <a:rPr lang="en-US" dirty="0"/>
              <a:t>Minimized Memory Requirement</a:t>
            </a:r>
          </a:p>
          <a:p>
            <a:pPr marL="617537" lvl="1" indent="-285750" algn="justLow" eaLnBrk="0" latinLnBrk="0" hangingPunct="0"/>
            <a:r>
              <a:rPr lang="en-US" dirty="0"/>
              <a:t>Faster CNN Accelerator</a:t>
            </a:r>
          </a:p>
          <a:p>
            <a:pPr marL="617537" lvl="1" indent="-285750" algn="justLow" eaLnBrk="0" latinLnBrk="0" hangingPunct="0"/>
            <a:endParaRPr kumimoji="1" lang="en-US" sz="1600" b="0" dirty="0"/>
          </a:p>
          <a:p>
            <a:pPr marL="503237" indent="-285750" algn="justLow" eaLnBrk="0" latinLnBrk="0" hangingPunct="0"/>
            <a:endParaRPr kumimoji="1" lang="en-US" sz="1800" b="0" dirty="0"/>
          </a:p>
          <a:p>
            <a:pPr marL="217487" indent="0" algn="justLow" eaLnBrk="0" latinLnBrk="0" hangingPunct="0">
              <a:buNone/>
            </a:pPr>
            <a:endParaRPr kumimoji="1" lang="en-US" sz="900" b="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755" y="1662491"/>
            <a:ext cx="3140985" cy="2452548"/>
          </a:xfrm>
          <a:prstGeom prst="rect">
            <a:avLst/>
          </a:prstGeom>
        </p:spPr>
      </p:pic>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6</a:t>
            </a:fld>
            <a:endParaRPr lang="en-US" altLang="ko-KR"/>
          </a:p>
        </p:txBody>
      </p:sp>
      <p:graphicFrame>
        <p:nvGraphicFramePr>
          <p:cNvPr id="6" name="차트 7">
            <a:extLst>
              <a:ext uri="{FF2B5EF4-FFF2-40B4-BE49-F238E27FC236}">
                <a16:creationId xmlns:a16="http://schemas.microsoft.com/office/drawing/2014/main" id="{AA7F1785-8CBD-E46B-5341-F1488FF9F596}"/>
              </a:ext>
            </a:extLst>
          </p:cNvPr>
          <p:cNvGraphicFramePr/>
          <p:nvPr/>
        </p:nvGraphicFramePr>
        <p:xfrm>
          <a:off x="5621655" y="4383931"/>
          <a:ext cx="2778035" cy="1997819"/>
        </p:xfrm>
        <a:graphic>
          <a:graphicData uri="http://schemas.openxmlformats.org/drawingml/2006/chart">
            <c:chart xmlns:c="http://schemas.openxmlformats.org/drawingml/2006/chart" xmlns:r="http://schemas.openxmlformats.org/officeDocument/2006/relationships" r:id="rId4"/>
          </a:graphicData>
        </a:graphic>
      </p:graphicFrame>
      <p:sp>
        <p:nvSpPr>
          <p:cNvPr id="7" name="제목 1">
            <a:extLst>
              <a:ext uri="{FF2B5EF4-FFF2-40B4-BE49-F238E27FC236}">
                <a16:creationId xmlns:a16="http://schemas.microsoft.com/office/drawing/2014/main" id="{C269E531-AC35-FE50-5AC0-ED1DF47AD70D}"/>
              </a:ext>
            </a:extLst>
          </p:cNvPr>
          <p:cNvSpPr>
            <a:spLocks noGrp="1"/>
          </p:cNvSpPr>
          <p:nvPr>
            <p:ph type="title"/>
          </p:nvPr>
        </p:nvSpPr>
        <p:spPr>
          <a:xfrm>
            <a:off x="3222618" y="0"/>
            <a:ext cx="2698763" cy="518131"/>
          </a:xfrm>
        </p:spPr>
        <p:txBody>
          <a:bodyPr>
            <a:noAutofit/>
          </a:bodyPr>
          <a:lstStyle/>
          <a:p>
            <a:pPr algn="ctr"/>
            <a:r>
              <a:rPr lang="en-US" altLang="ko-KR" sz="2400" b="1" dirty="0">
                <a:solidFill>
                  <a:srgbClr val="C00000"/>
                </a:solidFill>
                <a:cs typeface="Times New Roman" panose="02020603050405020304" pitchFamily="18" charset="0"/>
              </a:rPr>
              <a:t>Introduction</a:t>
            </a:r>
            <a:endParaRPr lang="ko-KR" altLang="en-US" sz="2400" b="1" dirty="0">
              <a:solidFill>
                <a:srgbClr val="C00000"/>
              </a:solidFill>
              <a:cs typeface="Times New Roman" panose="02020603050405020304" pitchFamily="18" charset="0"/>
            </a:endParaRPr>
          </a:p>
        </p:txBody>
      </p:sp>
    </p:spTree>
    <p:extLst>
      <p:ext uri="{BB962C8B-B14F-4D97-AF65-F5344CB8AC3E}">
        <p14:creationId xmlns:p14="http://schemas.microsoft.com/office/powerpoint/2010/main" val="35062639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7</a:t>
            </a:fld>
            <a:endParaRPr lang="en-US" altLang="ko-KR"/>
          </a:p>
        </p:txBody>
      </p:sp>
      <p:sp>
        <p:nvSpPr>
          <p:cNvPr id="5" name="Content Placeholder 2">
            <a:extLst>
              <a:ext uri="{FF2B5EF4-FFF2-40B4-BE49-F238E27FC236}">
                <a16:creationId xmlns:a16="http://schemas.microsoft.com/office/drawing/2014/main" id="{B0ED237A-8C28-AB4E-3B3B-5DFA26BA3DE9}"/>
              </a:ext>
            </a:extLst>
          </p:cNvPr>
          <p:cNvSpPr txBox="1">
            <a:spLocks/>
          </p:cNvSpPr>
          <p:nvPr/>
        </p:nvSpPr>
        <p:spPr bwMode="auto">
          <a:xfrm>
            <a:off x="160293" y="3546983"/>
            <a:ext cx="8700682"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indent="-285750" eaLnBrk="0" latinLnBrk="0" hangingPunct="0"/>
            <a:r>
              <a:rPr kumimoji="1" lang="en-US" sz="1800" dirty="0"/>
              <a:t>The Block Floating Point (BFP) format for Exponent Optimization</a:t>
            </a:r>
          </a:p>
          <a:p>
            <a:pPr lvl="1" indent="-285750" algn="justLow" eaLnBrk="0" latinLnBrk="0" hangingPunct="0">
              <a:lnSpc>
                <a:spcPct val="150000"/>
              </a:lnSpc>
            </a:pPr>
            <a:r>
              <a:rPr lang="en-US" sz="1600" dirty="0"/>
              <a:t>Efficiency is highly dependent on the block size.</a:t>
            </a:r>
          </a:p>
          <a:p>
            <a:pPr lvl="2" indent="-285750" algn="justLow" eaLnBrk="0" latinLnBrk="0" hangingPunct="0"/>
            <a:r>
              <a:rPr lang="en-US" sz="1400" dirty="0"/>
              <a:t>Small block size </a:t>
            </a:r>
            <a:r>
              <a:rPr lang="en-US" sz="1400" b="0" dirty="0">
                <a:sym typeface="Wingdings" panose="05000000000000000000" pitchFamily="2" charset="2"/>
              </a:rPr>
              <a:t> negligible</a:t>
            </a:r>
            <a:r>
              <a:rPr lang="en-US" sz="1400" b="0" dirty="0"/>
              <a:t> benefits </a:t>
            </a:r>
          </a:p>
          <a:p>
            <a:pPr lvl="3" indent="-285750" algn="justLow" eaLnBrk="0" latinLnBrk="0" hangingPunct="0"/>
            <a:r>
              <a:rPr lang="en-US" sz="1400" b="0" dirty="0"/>
              <a:t>8x8 block size for 416x416 image </a:t>
            </a:r>
            <a:endParaRPr lang="en-US" sz="1400" dirty="0"/>
          </a:p>
          <a:p>
            <a:pPr marL="1314450" lvl="3" indent="0" algn="justLow" eaLnBrk="0" latinLnBrk="0" hangingPunct="0">
              <a:buNone/>
            </a:pPr>
            <a:r>
              <a:rPr lang="en-US" sz="1400" b="0" dirty="0"/>
              <a:t>     :  0.03% common exponent</a:t>
            </a:r>
          </a:p>
          <a:p>
            <a:pPr marL="1314450" lvl="3" indent="0" algn="justLow" eaLnBrk="0" latinLnBrk="0" hangingPunct="0">
              <a:buNone/>
            </a:pPr>
            <a:endParaRPr lang="en-US" sz="1400" b="0" dirty="0"/>
          </a:p>
          <a:p>
            <a:pPr lvl="2" indent="-285750" algn="justLow" eaLnBrk="0" latinLnBrk="0" hangingPunct="0"/>
            <a:r>
              <a:rPr lang="en-US" sz="1400" dirty="0"/>
              <a:t>Large block size </a:t>
            </a:r>
            <a:r>
              <a:rPr lang="en-US" sz="1400" b="0" dirty="0">
                <a:sym typeface="Wingdings" panose="05000000000000000000" pitchFamily="2" charset="2"/>
              </a:rPr>
              <a:t></a:t>
            </a:r>
            <a:r>
              <a:rPr lang="en-US" sz="1400" b="0" dirty="0"/>
              <a:t> sacrificing smaller data values in the common block </a:t>
            </a:r>
          </a:p>
          <a:p>
            <a:pPr lvl="3" indent="-285750" algn="justLow" eaLnBrk="0" latinLnBrk="0" hangingPunct="0"/>
            <a:r>
              <a:rPr lang="en-US" sz="1400" b="0" dirty="0"/>
              <a:t>Reduced overall accuracy.</a:t>
            </a:r>
            <a:endParaRPr kumimoji="1" lang="en-US" sz="1400" dirty="0"/>
          </a:p>
        </p:txBody>
      </p:sp>
      <p:sp>
        <p:nvSpPr>
          <p:cNvPr id="6" name="Content Placeholder 2">
            <a:extLst>
              <a:ext uri="{FF2B5EF4-FFF2-40B4-BE49-F238E27FC236}">
                <a16:creationId xmlns:a16="http://schemas.microsoft.com/office/drawing/2014/main" id="{B0ED237A-8C28-AB4E-3B3B-5DFA26BA3DE9}"/>
              </a:ext>
            </a:extLst>
          </p:cNvPr>
          <p:cNvSpPr txBox="1">
            <a:spLocks/>
          </p:cNvSpPr>
          <p:nvPr/>
        </p:nvSpPr>
        <p:spPr bwMode="auto">
          <a:xfrm>
            <a:off x="160293" y="602097"/>
            <a:ext cx="5942124" cy="273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indent="-285750" algn="justLow" eaLnBrk="0" latinLnBrk="0" hangingPunct="0">
              <a:lnSpc>
                <a:spcPct val="150000"/>
              </a:lnSpc>
            </a:pPr>
            <a:r>
              <a:rPr kumimoji="1" lang="en-US" sz="1800" dirty="0"/>
              <a:t>Integer Arithmetic for CNN Accelerators</a:t>
            </a:r>
          </a:p>
          <a:p>
            <a:pPr lvl="1" indent="-285750" algn="justLow" eaLnBrk="0" latinLnBrk="0" hangingPunct="0"/>
            <a:r>
              <a:rPr kumimoji="1" lang="en-US" sz="1600" b="0" dirty="0"/>
              <a:t>Not practical for Training Accelerators</a:t>
            </a:r>
          </a:p>
          <a:p>
            <a:pPr lvl="1" indent="-285750" algn="justLow" eaLnBrk="0" latinLnBrk="0" hangingPunct="0"/>
            <a:r>
              <a:rPr kumimoji="1" lang="en-US" sz="1600" b="0" dirty="0"/>
              <a:t>Relatively low accuracy than floating point based inference</a:t>
            </a:r>
          </a:p>
          <a:p>
            <a:pPr lvl="1" indent="-285750" algn="justLow" eaLnBrk="0" latinLnBrk="0" hangingPunct="0"/>
            <a:endParaRPr kumimoji="1" lang="en-US" sz="1050" b="0" dirty="0"/>
          </a:p>
          <a:p>
            <a:pPr indent="-285750" algn="justLow" eaLnBrk="0" latinLnBrk="0" hangingPunct="0">
              <a:lnSpc>
                <a:spcPct val="150000"/>
              </a:lnSpc>
            </a:pPr>
            <a:r>
              <a:rPr kumimoji="1" lang="en-US" sz="1800" dirty="0"/>
              <a:t>Brain Floating Point </a:t>
            </a:r>
            <a:r>
              <a:rPr kumimoji="1" lang="en-US" sz="1800" dirty="0">
                <a:sym typeface="Wingdings" panose="05000000000000000000" pitchFamily="2" charset="2"/>
              </a:rPr>
              <a:t>for Mantissa Optimization</a:t>
            </a:r>
            <a:endParaRPr kumimoji="1" lang="en-US" sz="1800" dirty="0"/>
          </a:p>
          <a:p>
            <a:pPr lvl="1" indent="-285750" algn="justLow" eaLnBrk="0" latinLnBrk="0" hangingPunct="0"/>
            <a:r>
              <a:rPr kumimoji="1" lang="en-US" sz="1600" b="0" dirty="0"/>
              <a:t>No optimization on Exponent</a:t>
            </a:r>
          </a:p>
          <a:p>
            <a:pPr lvl="1" indent="-285750" algn="justLow" eaLnBrk="0" latinLnBrk="0" hangingPunct="0"/>
            <a:r>
              <a:rPr kumimoji="1" lang="en-US" sz="1600" b="0" dirty="0"/>
              <a:t>Lack of mixed precision</a:t>
            </a:r>
          </a:p>
        </p:txBody>
      </p:sp>
      <p:grpSp>
        <p:nvGrpSpPr>
          <p:cNvPr id="9" name="Group 8">
            <a:extLst>
              <a:ext uri="{FF2B5EF4-FFF2-40B4-BE49-F238E27FC236}">
                <a16:creationId xmlns:a16="http://schemas.microsoft.com/office/drawing/2014/main" id="{D46292E4-1D7B-B4B6-0FE7-6BD0A95C2347}"/>
              </a:ext>
            </a:extLst>
          </p:cNvPr>
          <p:cNvGrpSpPr/>
          <p:nvPr/>
        </p:nvGrpSpPr>
        <p:grpSpPr>
          <a:xfrm>
            <a:off x="5992041" y="4012799"/>
            <a:ext cx="2991666" cy="1460879"/>
            <a:chOff x="5974302" y="3642382"/>
            <a:chExt cx="2906971" cy="1607276"/>
          </a:xfrm>
        </p:grpSpPr>
        <p:pic>
          <p:nvPicPr>
            <p:cNvPr id="7" name="Picture 6"/>
            <p:cNvPicPr>
              <a:picLocks noChangeAspect="1"/>
            </p:cNvPicPr>
            <p:nvPr/>
          </p:nvPicPr>
          <p:blipFill rotWithShape="1">
            <a:blip r:embed="rId3"/>
            <a:srcRect t="7948" r="50114" b="24689"/>
            <a:stretch/>
          </p:blipFill>
          <p:spPr>
            <a:xfrm>
              <a:off x="5974302" y="3642382"/>
              <a:ext cx="2906971" cy="1397326"/>
            </a:xfrm>
            <a:prstGeom prst="rect">
              <a:avLst/>
            </a:prstGeom>
          </p:spPr>
        </p:pic>
        <p:pic>
          <p:nvPicPr>
            <p:cNvPr id="8" name="Picture 7"/>
            <p:cNvPicPr>
              <a:picLocks noChangeAspect="1"/>
            </p:cNvPicPr>
            <p:nvPr/>
          </p:nvPicPr>
          <p:blipFill rotWithShape="1">
            <a:blip r:embed="rId3"/>
            <a:srcRect l="37620" t="81415" r="33135" b="5910"/>
            <a:stretch/>
          </p:blipFill>
          <p:spPr>
            <a:xfrm>
              <a:off x="7177171" y="4986749"/>
              <a:ext cx="1704102" cy="262909"/>
            </a:xfrm>
            <a:prstGeom prst="rect">
              <a:avLst/>
            </a:prstGeom>
          </p:spPr>
        </p:pic>
      </p:grpSp>
      <p:sp>
        <p:nvSpPr>
          <p:cNvPr id="10" name="Rectangle 9"/>
          <p:cNvSpPr/>
          <p:nvPr/>
        </p:nvSpPr>
        <p:spPr>
          <a:xfrm>
            <a:off x="307883" y="6212380"/>
            <a:ext cx="8227725" cy="584775"/>
          </a:xfrm>
          <a:prstGeom prst="rect">
            <a:avLst/>
          </a:prstGeom>
        </p:spPr>
        <p:txBody>
          <a:bodyPr wrap="square">
            <a:spAutoFit/>
          </a:bodyPr>
          <a:lstStyle/>
          <a:p>
            <a:r>
              <a:rPr lang="en-US" sz="800" dirty="0"/>
              <a:t>[1] Kim, J. -K. Kang and Y. Kim, "A Resource Efficient Integer-Arithmetic-Only FPGA-Based CNN Accelerator for Real-Time Facial Emotion Recognition," in IEEE Access</a:t>
            </a:r>
          </a:p>
          <a:p>
            <a:r>
              <a:rPr lang="en-US" sz="800" dirty="0"/>
              <a:t>[2] S. -Q. Tong et al., "Energy-Efficient Brain Floating Point Convolutional Neural Network Using </a:t>
            </a:r>
            <a:r>
              <a:rPr lang="en-US" sz="800" dirty="0" err="1"/>
              <a:t>Memristors</a:t>
            </a:r>
            <a:r>
              <a:rPr lang="en-US" sz="800" dirty="0"/>
              <a:t>," in IEEE Transactions on Electron Devices</a:t>
            </a:r>
          </a:p>
          <a:p>
            <a:r>
              <a:rPr lang="en-US" sz="800" dirty="0"/>
              <a:t>[3] Noh, S.-H.; Koo, J.; Lee, S.; Park, J.; Kung, J. FlexBlock: A Flexible DNN Training Accelerator with Multi-Mode Block Floating Point Support. IEEE Trans. Computer. 2023, 72, 2522–2535</a:t>
            </a:r>
          </a:p>
        </p:txBody>
      </p:sp>
      <p:pic>
        <p:nvPicPr>
          <p:cNvPr id="12" name="Picture 11"/>
          <p:cNvPicPr>
            <a:picLocks noChangeAspect="1"/>
          </p:cNvPicPr>
          <p:nvPr/>
        </p:nvPicPr>
        <p:blipFill>
          <a:blip r:embed="rId4"/>
          <a:stretch>
            <a:fillRect/>
          </a:stretch>
        </p:blipFill>
        <p:spPr>
          <a:xfrm>
            <a:off x="6201533" y="360731"/>
            <a:ext cx="2650148" cy="1699973"/>
          </a:xfrm>
          <a:prstGeom prst="rect">
            <a:avLst/>
          </a:prstGeom>
        </p:spPr>
      </p:pic>
      <p:pic>
        <p:nvPicPr>
          <p:cNvPr id="13" name="Picture 12"/>
          <p:cNvPicPr>
            <a:picLocks noChangeAspect="1"/>
          </p:cNvPicPr>
          <p:nvPr/>
        </p:nvPicPr>
        <p:blipFill rotWithShape="1">
          <a:blip r:embed="rId5"/>
          <a:srcRect b="46065"/>
          <a:stretch/>
        </p:blipFill>
        <p:spPr>
          <a:xfrm>
            <a:off x="6201533" y="2162138"/>
            <a:ext cx="2650148" cy="1253308"/>
          </a:xfrm>
          <a:prstGeom prst="rect">
            <a:avLst/>
          </a:prstGeom>
        </p:spPr>
      </p:pic>
      <p:sp>
        <p:nvSpPr>
          <p:cNvPr id="11" name="제목 1">
            <a:extLst>
              <a:ext uri="{FF2B5EF4-FFF2-40B4-BE49-F238E27FC236}">
                <a16:creationId xmlns:a16="http://schemas.microsoft.com/office/drawing/2014/main" id="{5E703581-9D0B-D828-5F65-C7E40E352255}"/>
              </a:ext>
            </a:extLst>
          </p:cNvPr>
          <p:cNvSpPr>
            <a:spLocks noGrp="1"/>
          </p:cNvSpPr>
          <p:nvPr>
            <p:ph type="title"/>
          </p:nvPr>
        </p:nvSpPr>
        <p:spPr>
          <a:xfrm>
            <a:off x="3222618" y="-12547"/>
            <a:ext cx="2698763" cy="518131"/>
          </a:xfrm>
        </p:spPr>
        <p:txBody>
          <a:bodyPr>
            <a:normAutofit/>
          </a:bodyPr>
          <a:lstStyle/>
          <a:p>
            <a:pPr algn="ctr"/>
            <a:r>
              <a:rPr lang="en-US" altLang="ko-KR" sz="2400" b="1" dirty="0">
                <a:solidFill>
                  <a:srgbClr val="C00000"/>
                </a:solidFill>
                <a:cs typeface="Times New Roman" panose="02020603050405020304" pitchFamily="18" charset="0"/>
              </a:rPr>
              <a:t>Related Work</a:t>
            </a:r>
            <a:endParaRPr lang="ko-KR" altLang="en-US" sz="2400" b="1" dirty="0">
              <a:solidFill>
                <a:srgbClr val="C00000"/>
              </a:solidFill>
              <a:cs typeface="Times New Roman" panose="02020603050405020304" pitchFamily="18" charset="0"/>
            </a:endParaRPr>
          </a:p>
        </p:txBody>
      </p:sp>
    </p:spTree>
    <p:extLst>
      <p:ext uri="{BB962C8B-B14F-4D97-AF65-F5344CB8AC3E}">
        <p14:creationId xmlns:p14="http://schemas.microsoft.com/office/powerpoint/2010/main" val="9560660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6189" y="38100"/>
            <a:ext cx="8933221" cy="1759130"/>
          </a:xfrm>
          <a:prstGeom prst="rect">
            <a:avLst/>
          </a:prstGeom>
        </p:spPr>
        <p:txBody>
          <a:bodyPr anchor="ctr"/>
          <a:lstStyle>
            <a:lvl1pPr algn="l" defTabSz="914400" rtl="0" eaLnBrk="1" latinLnBrk="1" hangingPunct="1">
              <a:lnSpc>
                <a:spcPct val="100000"/>
              </a:lnSpc>
              <a:spcBef>
                <a:spcPct val="0"/>
              </a:spcBef>
              <a:buNone/>
              <a:defRPr sz="8800" kern="1200" cap="all" spc="-80" baseline="0">
                <a:solidFill>
                  <a:schemeClr val="tx1"/>
                </a:solidFill>
                <a:latin typeface="+mj-lt"/>
                <a:ea typeface="+mj-ea"/>
                <a:cs typeface="+mj-cs"/>
              </a:defRPr>
            </a:lvl1pPr>
          </a:lstStyle>
          <a:p>
            <a:pPr algn="ctr"/>
            <a:r>
              <a:rPr lang="en-US" sz="2700" b="1" cap="none" dirty="0">
                <a:solidFill>
                  <a:schemeClr val="tx1">
                    <a:lumMod val="85000"/>
                    <a:lumOff val="15000"/>
                  </a:schemeClr>
                </a:solidFill>
                <a:latin typeface="Arial" panose="020B0604020202020204" pitchFamily="34" charset="0"/>
                <a:cs typeface="Arial" panose="020B0604020202020204" pitchFamily="34" charset="0"/>
              </a:rPr>
              <a:t>Floating Point Optimization for CNN Training Accelerator</a:t>
            </a:r>
          </a:p>
          <a:p>
            <a:pPr algn="ctr"/>
            <a:endParaRPr lang="en-US" sz="3600" b="1" i="1" u="sng" cap="none" dirty="0">
              <a:solidFill>
                <a:schemeClr val="accent2">
                  <a:lumMod val="50000"/>
                </a:schemeClr>
              </a:solidFill>
              <a:latin typeface="Arial" panose="020B0604020202020204" pitchFamily="34" charset="0"/>
              <a:cs typeface="Arial" panose="020B0604020202020204" pitchFamily="34" charset="0"/>
            </a:endParaRPr>
          </a:p>
          <a:p>
            <a:pPr algn="ctr"/>
            <a:r>
              <a:rPr lang="en-US" sz="2800" b="1" u="sng" cap="none" dirty="0">
                <a:solidFill>
                  <a:srgbClr val="002060"/>
                </a:solidFill>
                <a:latin typeface="Arial" panose="020B0604020202020204" pitchFamily="34" charset="0"/>
                <a:cs typeface="Arial" panose="020B0604020202020204" pitchFamily="34" charset="0"/>
              </a:rPr>
              <a:t>Section 2: </a:t>
            </a:r>
            <a:r>
              <a:rPr lang="en-US" sz="2800" u="sng" cap="none" dirty="0">
                <a:solidFill>
                  <a:srgbClr val="002060"/>
                </a:solidFill>
                <a:latin typeface="Arial" panose="020B0604020202020204" pitchFamily="34" charset="0"/>
                <a:cs typeface="Arial" panose="020B0604020202020204" pitchFamily="34" charset="0"/>
              </a:rPr>
              <a:t>Thesis Chapter 3</a:t>
            </a:r>
          </a:p>
          <a:p>
            <a:pPr algn="ctr">
              <a:lnSpc>
                <a:spcPct val="150000"/>
              </a:lnSpc>
            </a:pPr>
            <a:r>
              <a:rPr lang="en-US" sz="2000" b="1" cap="none" dirty="0">
                <a:solidFill>
                  <a:srgbClr val="C00000"/>
                </a:solidFill>
                <a:latin typeface="Arial" panose="020B0604020202020204" pitchFamily="34" charset="0"/>
                <a:cs typeface="Arial" panose="020B0604020202020204" pitchFamily="34" charset="0"/>
              </a:rPr>
              <a:t>DREAM: </a:t>
            </a:r>
            <a:r>
              <a:rPr lang="en-US" sz="2000" cap="none" dirty="0">
                <a:solidFill>
                  <a:srgbClr val="C00000"/>
                </a:solidFill>
                <a:latin typeface="Arial" panose="020B0604020202020204" pitchFamily="34" charset="0"/>
                <a:cs typeface="Arial" panose="020B0604020202020204" pitchFamily="34" charset="0"/>
              </a:rPr>
              <a:t>Dynamic (Mantissa) Reduction and Exponent Asymmetric Method </a:t>
            </a:r>
          </a:p>
        </p:txBody>
      </p:sp>
      <p:pic>
        <p:nvPicPr>
          <p:cNvPr id="4" name="Picture 3"/>
          <p:cNvPicPr>
            <a:picLocks noChangeAspect="1"/>
          </p:cNvPicPr>
          <p:nvPr/>
        </p:nvPicPr>
        <p:blipFill>
          <a:blip r:embed="rId3"/>
          <a:stretch>
            <a:fillRect/>
          </a:stretch>
        </p:blipFill>
        <p:spPr>
          <a:xfrm>
            <a:off x="571473" y="2588367"/>
            <a:ext cx="8211832" cy="3951769"/>
          </a:xfrm>
          <a:prstGeom prst="rect">
            <a:avLst/>
          </a:prstGeom>
        </p:spPr>
      </p:pic>
    </p:spTree>
    <p:extLst>
      <p:ext uri="{BB962C8B-B14F-4D97-AF65-F5344CB8AC3E}">
        <p14:creationId xmlns:p14="http://schemas.microsoft.com/office/powerpoint/2010/main" val="23266359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792467" y="6381750"/>
            <a:ext cx="1316037" cy="365125"/>
          </a:xfrm>
        </p:spPr>
        <p:txBody>
          <a:bodyPr/>
          <a:lstStyle/>
          <a:p>
            <a:pPr>
              <a:defRPr/>
            </a:pPr>
            <a:fld id="{23AF06AE-3D74-4B80-B329-472B9F79958D}" type="slidenum">
              <a:rPr lang="ko-KR" altLang="en-US" smtClean="0"/>
              <a:pPr>
                <a:defRPr/>
              </a:pPr>
              <a:t>9</a:t>
            </a:fld>
            <a:endParaRPr lang="en-US" altLang="ko-KR"/>
          </a:p>
        </p:txBody>
      </p:sp>
      <p:sp>
        <p:nvSpPr>
          <p:cNvPr id="7" name="Content Placeholder 2">
            <a:extLst>
              <a:ext uri="{FF2B5EF4-FFF2-40B4-BE49-F238E27FC236}">
                <a16:creationId xmlns:a16="http://schemas.microsoft.com/office/drawing/2014/main" id="{61642E91-4619-9A29-1A4A-647A295F5F00}"/>
              </a:ext>
            </a:extLst>
          </p:cNvPr>
          <p:cNvSpPr txBox="1">
            <a:spLocks/>
          </p:cNvSpPr>
          <p:nvPr/>
        </p:nvSpPr>
        <p:spPr bwMode="auto">
          <a:xfrm>
            <a:off x="232705" y="532041"/>
            <a:ext cx="8445188" cy="4304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ts val="600"/>
              </a:spcAft>
              <a:buClr>
                <a:schemeClr val="tx2"/>
              </a:buClr>
              <a:buFont typeface="Wingdings" pitchFamily="2" charset="2"/>
              <a:buChar char="v"/>
              <a:defRPr sz="2000" b="1" kern="1200">
                <a:solidFill>
                  <a:srgbClr val="000066"/>
                </a:solidFill>
                <a:latin typeface="+mn-lt"/>
                <a:ea typeface="+mn-ea"/>
                <a:cs typeface="+mn-cs"/>
              </a:defRPr>
            </a:lvl1pPr>
            <a:lvl2pPr marL="457200" indent="-182563" algn="l" rtl="0" fontAlgn="base" latinLnBrk="1">
              <a:spcBef>
                <a:spcPct val="20000"/>
              </a:spcBef>
              <a:spcAft>
                <a:spcPct val="0"/>
              </a:spcAft>
              <a:buClr>
                <a:schemeClr val="tx2"/>
              </a:buClr>
              <a:buFont typeface="Wingdings" pitchFamily="2" charset="2"/>
              <a:buChar char="l"/>
              <a:defRPr b="1" kern="1200">
                <a:solidFill>
                  <a:schemeClr val="tx1"/>
                </a:solidFill>
                <a:latin typeface="+mn-lt"/>
                <a:ea typeface="+mn-ea"/>
                <a:cs typeface="+mn-cs"/>
              </a:defRPr>
            </a:lvl2pPr>
            <a:lvl3pPr marL="1143000" indent="-228600" algn="l" rtl="0" fontAlgn="base" latinLnBrk="1">
              <a:spcBef>
                <a:spcPct val="20000"/>
              </a:spcBef>
              <a:spcAft>
                <a:spcPct val="0"/>
              </a:spcAft>
              <a:buClr>
                <a:schemeClr val="tx2"/>
              </a:buClr>
              <a:buFont typeface="Wingdings" pitchFamily="2" charset="2"/>
              <a:buChar char="§"/>
              <a:defRPr sz="1600" b="1" kern="1200">
                <a:solidFill>
                  <a:srgbClr val="262626"/>
                </a:solidFill>
                <a:latin typeface="+mn-lt"/>
                <a:ea typeface="+mn-ea"/>
                <a:cs typeface="+mn-cs"/>
              </a:defRPr>
            </a:lvl3pPr>
            <a:lvl4pPr marL="1600200" indent="-228600" algn="l" rtl="0" fontAlgn="base" latinLnBrk="1">
              <a:spcBef>
                <a:spcPct val="20000"/>
              </a:spcBef>
              <a:spcAft>
                <a:spcPct val="0"/>
              </a:spcAft>
              <a:buClr>
                <a:schemeClr val="tx2"/>
              </a:buClr>
              <a:buFont typeface="Arial" charset="0"/>
              <a:buChar char="•"/>
              <a:defRPr sz="1600" kern="1200">
                <a:solidFill>
                  <a:srgbClr val="404040"/>
                </a:solidFill>
                <a:latin typeface="+mn-lt"/>
                <a:ea typeface="+mn-ea"/>
                <a:cs typeface="+mn-cs"/>
              </a:defRPr>
            </a:lvl4pPr>
            <a:lvl5pPr marL="2057400" indent="-228600" algn="l" rtl="0" fontAlgn="base" latinLnBrk="1">
              <a:spcBef>
                <a:spcPct val="20000"/>
              </a:spcBef>
              <a:spcAft>
                <a:spcPct val="0"/>
              </a:spcAft>
              <a:buClr>
                <a:schemeClr val="tx2"/>
              </a:buClr>
              <a:buFont typeface="Wingdings" pitchFamily="2" charset="2"/>
              <a:buChar char="ü"/>
              <a:defRPr sz="1400" kern="1200">
                <a:solidFill>
                  <a:srgbClr val="595959"/>
                </a:solidFill>
                <a:latin typeface="+mn-lt"/>
                <a:ea typeface="+mn-ea"/>
                <a:cs typeface="+mn-cs"/>
              </a:defRPr>
            </a:lvl5pPr>
            <a:lvl6pPr marL="25146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eaLnBrk="0" latinLnBrk="0" hangingPunct="0"/>
            <a:r>
              <a:rPr kumimoji="1" lang="en-US" sz="1800" dirty="0"/>
              <a:t>Aims to provide better FP optimization method for Training Accelerators</a:t>
            </a:r>
          </a:p>
        </p:txBody>
      </p:sp>
      <p:sp>
        <p:nvSpPr>
          <p:cNvPr id="12" name="Title 1">
            <a:extLst>
              <a:ext uri="{FF2B5EF4-FFF2-40B4-BE49-F238E27FC236}">
                <a16:creationId xmlns:a16="http://schemas.microsoft.com/office/drawing/2014/main" id="{86C8AA1F-E504-72D7-0024-52A8D149ED58}"/>
              </a:ext>
            </a:extLst>
          </p:cNvPr>
          <p:cNvSpPr txBox="1">
            <a:spLocks/>
          </p:cNvSpPr>
          <p:nvPr/>
        </p:nvSpPr>
        <p:spPr>
          <a:xfrm>
            <a:off x="83053" y="57150"/>
            <a:ext cx="9011192" cy="365126"/>
          </a:xfrm>
          <a:prstGeom prst="rect">
            <a:avLst/>
          </a:prstGeom>
        </p:spPr>
        <p:txBody>
          <a:bodyPr vert="horz" lIns="91440" tIns="45720" rIns="91440" bIns="45720" rtlCol="0" anchor="b">
            <a:noAutofit/>
          </a:bodyPr>
          <a:lstStyle>
            <a:lvl1pPr algn="l" rtl="0" fontAlgn="base" latinLnBrk="1">
              <a:spcBef>
                <a:spcPct val="0"/>
              </a:spcBef>
              <a:spcAft>
                <a:spcPct val="0"/>
              </a:spcAft>
              <a:defRPr sz="2800" kern="1200" cap="none" spc="-60">
                <a:solidFill>
                  <a:schemeClr val="tx2"/>
                </a:solidFill>
                <a:latin typeface="+mj-lt"/>
                <a:ea typeface="+mj-ea"/>
                <a:cs typeface="+mj-cs"/>
              </a:defRPr>
            </a:lvl1pPr>
            <a:lvl2pPr algn="l" rtl="0" fontAlgn="base" latinLnBrk="1">
              <a:spcBef>
                <a:spcPct val="0"/>
              </a:spcBef>
              <a:spcAft>
                <a:spcPct val="0"/>
              </a:spcAft>
              <a:defRPr sz="3600">
                <a:solidFill>
                  <a:schemeClr val="tx2"/>
                </a:solidFill>
                <a:latin typeface="Arial Black" pitchFamily="34" charset="0"/>
              </a:defRPr>
            </a:lvl2pPr>
            <a:lvl3pPr algn="l" rtl="0" fontAlgn="base" latinLnBrk="1">
              <a:spcBef>
                <a:spcPct val="0"/>
              </a:spcBef>
              <a:spcAft>
                <a:spcPct val="0"/>
              </a:spcAft>
              <a:defRPr sz="3600">
                <a:solidFill>
                  <a:schemeClr val="tx2"/>
                </a:solidFill>
                <a:latin typeface="Arial Black" pitchFamily="34" charset="0"/>
              </a:defRPr>
            </a:lvl3pPr>
            <a:lvl4pPr algn="l" rtl="0" fontAlgn="base" latinLnBrk="1">
              <a:spcBef>
                <a:spcPct val="0"/>
              </a:spcBef>
              <a:spcAft>
                <a:spcPct val="0"/>
              </a:spcAft>
              <a:defRPr sz="3600">
                <a:solidFill>
                  <a:schemeClr val="tx2"/>
                </a:solidFill>
                <a:latin typeface="Arial Black" pitchFamily="34" charset="0"/>
              </a:defRPr>
            </a:lvl4pPr>
            <a:lvl5pPr algn="l" rtl="0" fontAlgn="base" latinLnBrk="1">
              <a:spcBef>
                <a:spcPct val="0"/>
              </a:spcBef>
              <a:spcAft>
                <a:spcPct val="0"/>
              </a:spcAft>
              <a:defRPr sz="3600">
                <a:solidFill>
                  <a:schemeClr val="tx2"/>
                </a:solidFill>
                <a:latin typeface="Arial Black" pitchFamily="34" charset="0"/>
              </a:defRPr>
            </a:lvl5pPr>
            <a:lvl6pPr marL="457200" algn="l" rtl="0" fontAlgn="base" latinLnBrk="1">
              <a:spcBef>
                <a:spcPct val="0"/>
              </a:spcBef>
              <a:spcAft>
                <a:spcPct val="0"/>
              </a:spcAft>
              <a:defRPr sz="3600">
                <a:solidFill>
                  <a:schemeClr val="tx2"/>
                </a:solidFill>
                <a:latin typeface="Arial Black" pitchFamily="34" charset="0"/>
              </a:defRPr>
            </a:lvl6pPr>
            <a:lvl7pPr marL="914400" algn="l" rtl="0" fontAlgn="base" latinLnBrk="1">
              <a:spcBef>
                <a:spcPct val="0"/>
              </a:spcBef>
              <a:spcAft>
                <a:spcPct val="0"/>
              </a:spcAft>
              <a:defRPr sz="3600">
                <a:solidFill>
                  <a:schemeClr val="tx2"/>
                </a:solidFill>
                <a:latin typeface="Arial Black" pitchFamily="34" charset="0"/>
              </a:defRPr>
            </a:lvl7pPr>
            <a:lvl8pPr marL="1371600" algn="l" rtl="0" fontAlgn="base" latinLnBrk="1">
              <a:spcBef>
                <a:spcPct val="0"/>
              </a:spcBef>
              <a:spcAft>
                <a:spcPct val="0"/>
              </a:spcAft>
              <a:defRPr sz="3600">
                <a:solidFill>
                  <a:schemeClr val="tx2"/>
                </a:solidFill>
                <a:latin typeface="Arial Black" pitchFamily="34" charset="0"/>
              </a:defRPr>
            </a:lvl8pPr>
            <a:lvl9pPr marL="1828800" algn="l" rtl="0" fontAlgn="base" latinLnBrk="1">
              <a:spcBef>
                <a:spcPct val="0"/>
              </a:spcBef>
              <a:spcAft>
                <a:spcPct val="0"/>
              </a:spcAft>
              <a:defRPr sz="3600">
                <a:solidFill>
                  <a:schemeClr val="tx2"/>
                </a:solidFill>
                <a:latin typeface="Arial Black" pitchFamily="34" charset="0"/>
              </a:defRPr>
            </a:lvl9pPr>
          </a:lstStyle>
          <a:p>
            <a:pPr algn="ctr" defTabSz="914400">
              <a:lnSpc>
                <a:spcPct val="90000"/>
              </a:lnSpc>
            </a:pPr>
            <a:r>
              <a:rPr lang="en-US" sz="2200" b="1" dirty="0">
                <a:solidFill>
                  <a:srgbClr val="C00000"/>
                </a:solidFill>
                <a:latin typeface="+mn-lt"/>
                <a:ea typeface="SimSun" panose="02010600030101010101" pitchFamily="2" charset="-122"/>
              </a:rPr>
              <a:t>DREAM: </a:t>
            </a:r>
            <a:r>
              <a:rPr lang="en-US" sz="2000" b="1" dirty="0">
                <a:solidFill>
                  <a:srgbClr val="C00000"/>
                </a:solidFill>
                <a:latin typeface="+mn-lt"/>
                <a:ea typeface="SimSun" panose="02010600030101010101" pitchFamily="2" charset="-122"/>
              </a:rPr>
              <a:t>Dynamic (Mantissa) Reduction and Exponent Asymmetric Method </a:t>
            </a:r>
            <a:endParaRPr lang="en-US" sz="2200" b="1" dirty="0">
              <a:solidFill>
                <a:srgbClr val="C00000"/>
              </a:solidFill>
              <a:latin typeface="+mn-lt"/>
              <a:ea typeface="SimSun" panose="02010600030101010101" pitchFamily="2"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1023802790"/>
              </p:ext>
            </p:extLst>
          </p:nvPr>
        </p:nvGraphicFramePr>
        <p:xfrm>
          <a:off x="391455" y="4944677"/>
          <a:ext cx="8445188" cy="1697195"/>
        </p:xfrm>
        <a:graphic>
          <a:graphicData uri="http://schemas.openxmlformats.org/drawingml/2006/table">
            <a:tbl>
              <a:tblPr firstRow="1" bandRow="1">
                <a:tableStyleId>{F2DE63D5-997A-4646-A377-4702673A728D}</a:tableStyleId>
              </a:tblPr>
              <a:tblGrid>
                <a:gridCol w="4967945">
                  <a:extLst>
                    <a:ext uri="{9D8B030D-6E8A-4147-A177-3AD203B41FA5}">
                      <a16:colId xmlns:a16="http://schemas.microsoft.com/office/drawing/2014/main" val="1543811004"/>
                    </a:ext>
                  </a:extLst>
                </a:gridCol>
                <a:gridCol w="1866900">
                  <a:extLst>
                    <a:ext uri="{9D8B030D-6E8A-4147-A177-3AD203B41FA5}">
                      <a16:colId xmlns:a16="http://schemas.microsoft.com/office/drawing/2014/main" val="1102782775"/>
                    </a:ext>
                  </a:extLst>
                </a:gridCol>
                <a:gridCol w="1610343">
                  <a:extLst>
                    <a:ext uri="{9D8B030D-6E8A-4147-A177-3AD203B41FA5}">
                      <a16:colId xmlns:a16="http://schemas.microsoft.com/office/drawing/2014/main" val="687745225"/>
                    </a:ext>
                  </a:extLst>
                </a:gridCol>
              </a:tblGrid>
              <a:tr h="339439">
                <a:tc>
                  <a:txBody>
                    <a:bodyPr/>
                    <a:lstStyle/>
                    <a:p>
                      <a:pPr algn="ctr"/>
                      <a:r>
                        <a:rPr lang="en-US" sz="1400" dirty="0"/>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Previous Works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DREAM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8611890"/>
                  </a:ext>
                </a:extLst>
              </a:tr>
              <a:tr h="339439">
                <a:tc>
                  <a:txBody>
                    <a:bodyPr/>
                    <a:lstStyle/>
                    <a:p>
                      <a:pPr algn="ctr"/>
                      <a:r>
                        <a:rPr lang="en-US" sz="1400" b="1" dirty="0"/>
                        <a:t>Hybrid</a:t>
                      </a:r>
                      <a:r>
                        <a:rPr lang="en-US" sz="1400" b="1" baseline="0" dirty="0"/>
                        <a:t> Asymmetrical Exponent based on data type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FF0000"/>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00B050"/>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995957"/>
                  </a:ext>
                </a:extLst>
              </a:tr>
              <a:tr h="339439">
                <a:tc>
                  <a:txBody>
                    <a:bodyPr/>
                    <a:lstStyle/>
                    <a:p>
                      <a:pPr algn="ctr"/>
                      <a:r>
                        <a:rPr lang="en-US" sz="1400" dirty="0"/>
                        <a:t>Mantissa Optimization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Fixed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Dynamic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7181798"/>
                  </a:ext>
                </a:extLst>
              </a:tr>
              <a:tr h="339439">
                <a:tc>
                  <a:txBody>
                    <a:bodyPr/>
                    <a:lstStyle/>
                    <a:p>
                      <a:pPr algn="ctr"/>
                      <a:r>
                        <a:rPr lang="en-US" sz="1400" b="1" dirty="0"/>
                        <a:t>Data Path precision as</a:t>
                      </a:r>
                      <a:r>
                        <a:rPr lang="en-US" sz="1400" b="1" baseline="0" dirty="0"/>
                        <a:t> compared to Arithmetic precision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FF0000"/>
                          </a:solidFill>
                        </a:rPr>
                        <a:t>Highest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rgbClr val="00B050"/>
                          </a:solidFill>
                        </a:rPr>
                        <a:t>Lowest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9332167"/>
                  </a:ext>
                </a:extLst>
              </a:tr>
              <a:tr h="339439">
                <a:tc>
                  <a:txBody>
                    <a:bodyPr/>
                    <a:lstStyle/>
                    <a:p>
                      <a:pPr algn="ctr"/>
                      <a:r>
                        <a:rPr lang="en-US" sz="1400" dirty="0"/>
                        <a:t>Rounding</a:t>
                      </a:r>
                      <a:r>
                        <a:rPr lang="en-US" sz="1400" baseline="0" dirty="0"/>
                        <a:t> Methods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Near to Zero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Stochastic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1508858"/>
                  </a:ext>
                </a:extLst>
              </a:tr>
            </a:tbl>
          </a:graphicData>
        </a:graphic>
      </p:graphicFrame>
      <mc:AlternateContent xmlns:mc="http://schemas.openxmlformats.org/markup-compatibility/2006" xmlns:a14="http://schemas.microsoft.com/office/drawing/2010/main">
        <mc:Choice Requires="a14">
          <p:sp>
            <p:nvSpPr>
              <p:cNvPr id="6" name="Rectangle 5"/>
              <p:cNvSpPr/>
              <p:nvPr/>
            </p:nvSpPr>
            <p:spPr>
              <a:xfrm>
                <a:off x="1714199" y="890066"/>
                <a:ext cx="5799699" cy="3876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𝑭𝑷</m:t>
                      </m:r>
                      <m:r>
                        <a:rPr lang="en-US" sz="1600" b="1" i="1" smtClean="0">
                          <a:latin typeface="Cambria Math" panose="02040503050406030204" pitchFamily="18" charset="0"/>
                        </a:rPr>
                        <m:t> </m:t>
                      </m:r>
                      <m:r>
                        <a:rPr lang="en-US" sz="1600" b="1" i="0">
                          <a:latin typeface="Cambria Math" panose="02040503050406030204" pitchFamily="18" charset="0"/>
                        </a:rPr>
                        <m:t>𝐍𝐮𝐦𝐛𝐞𝐫</m:t>
                      </m:r>
                      <m:r>
                        <a:rPr lang="en-US" sz="1600" b="1" i="0">
                          <a:latin typeface="Cambria Math" panose="02040503050406030204" pitchFamily="18" charset="0"/>
                        </a:rPr>
                        <m:t>=</m:t>
                      </m:r>
                      <m:sSup>
                        <m:sSupPr>
                          <m:ctrlPr>
                            <a:rPr lang="en-US" sz="1600" b="1" i="1">
                              <a:latin typeface="Cambria Math" panose="02040503050406030204" pitchFamily="18" charset="0"/>
                            </a:rPr>
                          </m:ctrlPr>
                        </m:sSupPr>
                        <m:e>
                          <m:d>
                            <m:dPr>
                              <m:ctrlPr>
                                <a:rPr lang="en-US" sz="1600" b="1" i="1">
                                  <a:latin typeface="Cambria Math" panose="02040503050406030204" pitchFamily="18" charset="0"/>
                                </a:rPr>
                              </m:ctrlPr>
                            </m:dPr>
                            <m:e>
                              <m:r>
                                <a:rPr lang="en-US" sz="1600" b="1" i="0">
                                  <a:latin typeface="Cambria Math" panose="02040503050406030204" pitchFamily="18" charset="0"/>
                                </a:rPr>
                                <m:t>−</m:t>
                              </m:r>
                              <m:r>
                                <a:rPr lang="en-US" sz="1600" b="1" i="0">
                                  <a:latin typeface="Cambria Math" panose="02040503050406030204" pitchFamily="18" charset="0"/>
                                </a:rPr>
                                <m:t>𝟏</m:t>
                              </m:r>
                            </m:e>
                          </m:d>
                        </m:e>
                        <m:sup>
                          <m:r>
                            <a:rPr lang="en-US" sz="1600" b="1" i="1">
                              <a:latin typeface="Cambria Math" panose="02040503050406030204" pitchFamily="18" charset="0"/>
                            </a:rPr>
                            <m:t>𝑺𝒊𝒈𝒏</m:t>
                          </m:r>
                        </m:sup>
                      </m:sSup>
                      <m:r>
                        <a:rPr lang="en-US" sz="1600" b="1" i="0">
                          <a:latin typeface="Cambria Math" panose="02040503050406030204" pitchFamily="18" charset="0"/>
                        </a:rPr>
                        <m:t>𝐱</m:t>
                      </m:r>
                      <m:r>
                        <a:rPr lang="en-US" sz="1600" b="1" i="0">
                          <a:latin typeface="Cambria Math" panose="02040503050406030204" pitchFamily="18" charset="0"/>
                        </a:rPr>
                        <m:t> </m:t>
                      </m:r>
                      <m:r>
                        <a:rPr lang="en-US" sz="1600" b="1" i="0">
                          <a:latin typeface="Cambria Math" panose="02040503050406030204" pitchFamily="18" charset="0"/>
                        </a:rPr>
                        <m:t>𝟏</m:t>
                      </m:r>
                      <m:r>
                        <a:rPr lang="en-US" sz="1600" b="1" i="0">
                          <a:latin typeface="Cambria Math" panose="02040503050406030204" pitchFamily="18" charset="0"/>
                        </a:rPr>
                        <m:t>.</m:t>
                      </m:r>
                      <m:r>
                        <a:rPr lang="en-US" sz="1600" b="1" i="1" smtClean="0">
                          <a:solidFill>
                            <a:srgbClr val="C00000"/>
                          </a:solidFill>
                          <a:latin typeface="Cambria Math" panose="02040503050406030204" pitchFamily="18" charset="0"/>
                        </a:rPr>
                        <m:t>𝑴𝒂𝒏𝒕𝒊𝒔𝒔𝒂</m:t>
                      </m:r>
                      <m:r>
                        <a:rPr lang="en-US" sz="1600" b="1" i="0">
                          <a:latin typeface="Cambria Math" panose="02040503050406030204" pitchFamily="18" charset="0"/>
                        </a:rPr>
                        <m:t> </m:t>
                      </m:r>
                      <m:r>
                        <a:rPr lang="en-US" sz="1600" b="1" i="0">
                          <a:latin typeface="Cambria Math" panose="02040503050406030204" pitchFamily="18" charset="0"/>
                        </a:rPr>
                        <m:t>𝐱</m:t>
                      </m:r>
                      <m:r>
                        <a:rPr lang="en-US" sz="1600" b="1" i="0">
                          <a:latin typeface="Cambria Math" panose="02040503050406030204" pitchFamily="18" charset="0"/>
                        </a:rPr>
                        <m:t> </m:t>
                      </m:r>
                      <m:sSup>
                        <m:sSupPr>
                          <m:ctrlPr>
                            <a:rPr lang="en-US" sz="1600" b="1" i="1">
                              <a:latin typeface="Cambria Math" panose="02040503050406030204" pitchFamily="18" charset="0"/>
                            </a:rPr>
                          </m:ctrlPr>
                        </m:sSupPr>
                        <m:e>
                          <m:d>
                            <m:dPr>
                              <m:endChr m:val=""/>
                              <m:ctrlPr>
                                <a:rPr lang="en-US" sz="1600" b="1" i="1">
                                  <a:latin typeface="Cambria Math" panose="02040503050406030204" pitchFamily="18" charset="0"/>
                                </a:rPr>
                              </m:ctrlPr>
                            </m:dPr>
                            <m:e>
                              <m:r>
                                <a:rPr lang="en-US" sz="1600" b="1" i="0">
                                  <a:latin typeface="Cambria Math" panose="02040503050406030204" pitchFamily="18" charset="0"/>
                                </a:rPr>
                                <m:t>𝟐</m:t>
                              </m:r>
                            </m:e>
                          </m:d>
                        </m:e>
                        <m:sup>
                          <m:r>
                            <a:rPr lang="en-US" sz="1600" b="1" i="1" smtClean="0">
                              <a:solidFill>
                                <a:srgbClr val="C00000"/>
                              </a:solidFill>
                              <a:latin typeface="Cambria Math" panose="02040503050406030204" pitchFamily="18" charset="0"/>
                            </a:rPr>
                            <m:t>𝑬𝑿𝑷</m:t>
                          </m:r>
                          <m:r>
                            <a:rPr lang="en-US" sz="1600" b="1" i="0">
                              <a:latin typeface="Cambria Math" panose="02040503050406030204" pitchFamily="18" charset="0"/>
                            </a:rPr>
                            <m:t>−</m:t>
                          </m:r>
                          <m:d>
                            <m:dPr>
                              <m:ctrlPr>
                                <a:rPr lang="en-US" sz="1600" b="1" i="1">
                                  <a:latin typeface="Cambria Math" panose="02040503050406030204" pitchFamily="18" charset="0"/>
                                </a:rPr>
                              </m:ctrlPr>
                            </m:dPr>
                            <m:e>
                              <m:r>
                                <a:rPr lang="en-US" sz="1600" b="1" i="1">
                                  <a:latin typeface="Cambria Math" panose="02040503050406030204" pitchFamily="18" charset="0"/>
                                </a:rPr>
                                <m:t>𝒆𝒙𝒑𝒐𝒏𝒆𝒏𝒕</m:t>
                              </m:r>
                              <m:r>
                                <a:rPr lang="en-US" sz="1600" b="1" i="0">
                                  <a:latin typeface="Cambria Math" panose="02040503050406030204" pitchFamily="18" charset="0"/>
                                </a:rPr>
                                <m:t> </m:t>
                              </m:r>
                              <m:r>
                                <a:rPr lang="en-US" sz="1600" b="1" i="1">
                                  <a:latin typeface="Cambria Math" panose="02040503050406030204" pitchFamily="18" charset="0"/>
                                </a:rPr>
                                <m:t>𝒃𝒊𝒂𝒔</m:t>
                              </m:r>
                            </m:e>
                          </m:d>
                        </m:sup>
                      </m:sSup>
                      <m:r>
                        <a:rPr lang="en-US" sz="1600" b="1" i="0">
                          <a:latin typeface="Cambria Math" panose="02040503050406030204" pitchFamily="18" charset="0"/>
                        </a:rPr>
                        <m:t>) </m:t>
                      </m:r>
                    </m:oMath>
                  </m:oMathPara>
                </a14:m>
                <a:endParaRPr lang="en-US" sz="1600" b="1" dirty="0"/>
              </a:p>
            </p:txBody>
          </p:sp>
        </mc:Choice>
        <mc:Fallback xmlns="">
          <p:sp>
            <p:nvSpPr>
              <p:cNvPr id="6" name="Rectangle 5"/>
              <p:cNvSpPr>
                <a:spLocks noRot="1" noChangeAspect="1" noMove="1" noResize="1" noEditPoints="1" noAdjustHandles="1" noChangeArrowheads="1" noChangeShapeType="1" noTextEdit="1"/>
              </p:cNvSpPr>
              <p:nvPr/>
            </p:nvSpPr>
            <p:spPr>
              <a:xfrm>
                <a:off x="1714199" y="890066"/>
                <a:ext cx="5799699" cy="387607"/>
              </a:xfrm>
              <a:prstGeom prst="rect">
                <a:avLst/>
              </a:prstGeom>
              <a:blipFill>
                <a:blip r:embed="rId3"/>
                <a:stretch>
                  <a:fillRect t="-81250" b="-148438"/>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1070791" y="1193634"/>
            <a:ext cx="7086516" cy="3751043"/>
          </a:xfrm>
          <a:prstGeom prst="rect">
            <a:avLst/>
          </a:prstGeom>
          <a:ln>
            <a:noFill/>
          </a:ln>
        </p:spPr>
      </p:pic>
    </p:spTree>
    <p:extLst>
      <p:ext uri="{BB962C8B-B14F-4D97-AF65-F5344CB8AC3E}">
        <p14:creationId xmlns:p14="http://schemas.microsoft.com/office/powerpoint/2010/main" val="26182381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필수">
  <a:themeElements>
    <a:clrScheme name="필수">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필수">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필수">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txDef>
      <a:spPr/>
      <a:bodyPr vert="horz" lIns="91440" tIns="45720" rIns="91440" bIns="45720" rtlCol="0" anchor="ctr">
        <a:normAutofit fontScale="55000" lnSpcReduction="20000"/>
      </a:bodyPr>
      <a:lstStyle>
        <a:defPPr algn="ctr" fontAlgn="auto">
          <a:lnSpc>
            <a:spcPct val="170000"/>
          </a:lnSpc>
          <a:spcAft>
            <a:spcPts val="0"/>
          </a:spcAft>
          <a:defRPr sz="2800" dirty="0" smtClean="0">
            <a:solidFill>
              <a:srgbClr val="C00000"/>
            </a:solidFill>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224363</TotalTime>
  <Words>5702</Words>
  <Application>Microsoft Office PowerPoint</Application>
  <PresentationFormat>On-screen Show (4:3)</PresentationFormat>
  <Paragraphs>607</Paragraphs>
  <Slides>48</Slides>
  <Notes>41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48</vt:i4>
      </vt:variant>
    </vt:vector>
  </HeadingPairs>
  <TitlesOfParts>
    <vt:vector size="66" baseType="lpstr">
      <vt:lpstr>Arial (Body)</vt:lpstr>
      <vt:lpstr>Batang</vt:lpstr>
      <vt:lpstr>돋움</vt:lpstr>
      <vt:lpstr>굴림</vt:lpstr>
      <vt:lpstr>HY견고딕</vt:lpstr>
      <vt:lpstr>HYSinMyeongJo-Medium</vt:lpstr>
      <vt:lpstr>Malgun Gothic</vt:lpstr>
      <vt:lpstr>Malgun Gothic</vt:lpstr>
      <vt:lpstr>MS Gothic</vt:lpstr>
      <vt:lpstr>MS Mincho</vt:lpstr>
      <vt:lpstr>SimSun</vt:lpstr>
      <vt:lpstr>Arial</vt:lpstr>
      <vt:lpstr>Arial Black</vt:lpstr>
      <vt:lpstr>Cambria</vt:lpstr>
      <vt:lpstr>Cambria Math</vt:lpstr>
      <vt:lpstr>Times New Roman</vt:lpstr>
      <vt:lpstr>Wingdings</vt:lpstr>
      <vt:lpstr>필수</vt:lpstr>
      <vt:lpstr>PowerPoint Presentation</vt:lpstr>
      <vt:lpstr>PowerPoint Presentation</vt:lpstr>
      <vt:lpstr>CNN Inference</vt:lpstr>
      <vt:lpstr>PowerPoint Presentation</vt:lpstr>
      <vt:lpstr>PowerPoint Presentation</vt:lpstr>
      <vt:lpstr>Introduction</vt:lpstr>
      <vt:lpstr>Related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Phú Ninh</dc:creator>
  <cp:lastModifiedBy>Junaid</cp:lastModifiedBy>
  <cp:revision>2795</cp:revision>
  <dcterms:created xsi:type="dcterms:W3CDTF">2020-01-20T02:26:53Z</dcterms:created>
  <dcterms:modified xsi:type="dcterms:W3CDTF">2024-06-27T01:24:21Z</dcterms:modified>
</cp:coreProperties>
</file>